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80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  <p:sldId id="320" r:id="rId69"/>
    <p:sldId id="321" r:id="rId70"/>
    <p:sldId id="322" r:id="rId71"/>
    <p:sldId id="323" r:id="rId72"/>
    <p:sldId id="324" r:id="rId73"/>
    <p:sldId id="325" r:id="rId74"/>
    <p:sldId id="326" r:id="rId75"/>
    <p:sldId id="327" r:id="rId76"/>
    <p:sldId id="328" r:id="rId77"/>
    <p:sldId id="329" r:id="rId78"/>
    <p:sldId id="330" r:id="rId79"/>
    <p:sldId id="331" r:id="rId80"/>
    <p:sldId id="332" r:id="rId81"/>
    <p:sldId id="333" r:id="rId82"/>
    <p:sldId id="334" r:id="rId83"/>
    <p:sldId id="335" r:id="rId84"/>
    <p:sldId id="336" r:id="rId85"/>
    <p:sldId id="337" r:id="rId86"/>
    <p:sldId id="338" r:id="rId87"/>
    <p:sldId id="339" r:id="rId88"/>
    <p:sldId id="340" r:id="rId89"/>
    <p:sldId id="341" r:id="rId90"/>
  </p:sldIdLst>
  <p:sldSz cy="6858000" cx="12192000"/>
  <p:notesSz cx="6858000" cy="9144000"/>
  <p:embeddedFontLst>
    <p:embeddedFont>
      <p:font typeface="Open Sans"/>
      <p:regular r:id="rId91"/>
      <p:bold r:id="rId92"/>
      <p:italic r:id="rId93"/>
      <p:boldItalic r:id="rId9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95" roundtripDataSignature="AMtx7mixrVMNCkUg3ZdwzJJCj0WFMrjdn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84" Type="http://schemas.openxmlformats.org/officeDocument/2006/relationships/slide" Target="slides/slide80.xml"/><Relationship Id="rId83" Type="http://schemas.openxmlformats.org/officeDocument/2006/relationships/slide" Target="slides/slide79.xml"/><Relationship Id="rId42" Type="http://schemas.openxmlformats.org/officeDocument/2006/relationships/slide" Target="slides/slide38.xml"/><Relationship Id="rId86" Type="http://schemas.openxmlformats.org/officeDocument/2006/relationships/slide" Target="slides/slide82.xml"/><Relationship Id="rId41" Type="http://schemas.openxmlformats.org/officeDocument/2006/relationships/slide" Target="slides/slide37.xml"/><Relationship Id="rId85" Type="http://schemas.openxmlformats.org/officeDocument/2006/relationships/slide" Target="slides/slide81.xml"/><Relationship Id="rId44" Type="http://schemas.openxmlformats.org/officeDocument/2006/relationships/slide" Target="slides/slide40.xml"/><Relationship Id="rId88" Type="http://schemas.openxmlformats.org/officeDocument/2006/relationships/slide" Target="slides/slide84.xml"/><Relationship Id="rId43" Type="http://schemas.openxmlformats.org/officeDocument/2006/relationships/slide" Target="slides/slide39.xml"/><Relationship Id="rId87" Type="http://schemas.openxmlformats.org/officeDocument/2006/relationships/slide" Target="slides/slide83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89" Type="http://schemas.openxmlformats.org/officeDocument/2006/relationships/slide" Target="slides/slide85.xml"/><Relationship Id="rId80" Type="http://schemas.openxmlformats.org/officeDocument/2006/relationships/slide" Target="slides/slide76.xml"/><Relationship Id="rId82" Type="http://schemas.openxmlformats.org/officeDocument/2006/relationships/slide" Target="slides/slide78.xml"/><Relationship Id="rId81" Type="http://schemas.openxmlformats.org/officeDocument/2006/relationships/slide" Target="slides/slide77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73" Type="http://schemas.openxmlformats.org/officeDocument/2006/relationships/slide" Target="slides/slide69.xml"/><Relationship Id="rId72" Type="http://schemas.openxmlformats.org/officeDocument/2006/relationships/slide" Target="slides/slide68.xml"/><Relationship Id="rId31" Type="http://schemas.openxmlformats.org/officeDocument/2006/relationships/slide" Target="slides/slide27.xml"/><Relationship Id="rId75" Type="http://schemas.openxmlformats.org/officeDocument/2006/relationships/slide" Target="slides/slide71.xml"/><Relationship Id="rId30" Type="http://schemas.openxmlformats.org/officeDocument/2006/relationships/slide" Target="slides/slide26.xml"/><Relationship Id="rId74" Type="http://schemas.openxmlformats.org/officeDocument/2006/relationships/slide" Target="slides/slide70.xml"/><Relationship Id="rId33" Type="http://schemas.openxmlformats.org/officeDocument/2006/relationships/slide" Target="slides/slide29.xml"/><Relationship Id="rId77" Type="http://schemas.openxmlformats.org/officeDocument/2006/relationships/slide" Target="slides/slide73.xml"/><Relationship Id="rId32" Type="http://schemas.openxmlformats.org/officeDocument/2006/relationships/slide" Target="slides/slide28.xml"/><Relationship Id="rId76" Type="http://schemas.openxmlformats.org/officeDocument/2006/relationships/slide" Target="slides/slide72.xml"/><Relationship Id="rId35" Type="http://schemas.openxmlformats.org/officeDocument/2006/relationships/slide" Target="slides/slide31.xml"/><Relationship Id="rId79" Type="http://schemas.openxmlformats.org/officeDocument/2006/relationships/slide" Target="slides/slide75.xml"/><Relationship Id="rId34" Type="http://schemas.openxmlformats.org/officeDocument/2006/relationships/slide" Target="slides/slide30.xml"/><Relationship Id="rId78" Type="http://schemas.openxmlformats.org/officeDocument/2006/relationships/slide" Target="slides/slide74.xml"/><Relationship Id="rId71" Type="http://schemas.openxmlformats.org/officeDocument/2006/relationships/slide" Target="slides/slide67.xml"/><Relationship Id="rId70" Type="http://schemas.openxmlformats.org/officeDocument/2006/relationships/slide" Target="slides/slide66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62" Type="http://schemas.openxmlformats.org/officeDocument/2006/relationships/slide" Target="slides/slide58.xml"/><Relationship Id="rId61" Type="http://schemas.openxmlformats.org/officeDocument/2006/relationships/slide" Target="slides/slide57.xml"/><Relationship Id="rId20" Type="http://schemas.openxmlformats.org/officeDocument/2006/relationships/slide" Target="slides/slide16.xml"/><Relationship Id="rId64" Type="http://schemas.openxmlformats.org/officeDocument/2006/relationships/slide" Target="slides/slide60.xml"/><Relationship Id="rId63" Type="http://schemas.openxmlformats.org/officeDocument/2006/relationships/slide" Target="slides/slide59.xml"/><Relationship Id="rId22" Type="http://schemas.openxmlformats.org/officeDocument/2006/relationships/slide" Target="slides/slide18.xml"/><Relationship Id="rId66" Type="http://schemas.openxmlformats.org/officeDocument/2006/relationships/slide" Target="slides/slide62.xml"/><Relationship Id="rId21" Type="http://schemas.openxmlformats.org/officeDocument/2006/relationships/slide" Target="slides/slide17.xml"/><Relationship Id="rId65" Type="http://schemas.openxmlformats.org/officeDocument/2006/relationships/slide" Target="slides/slide61.xml"/><Relationship Id="rId24" Type="http://schemas.openxmlformats.org/officeDocument/2006/relationships/slide" Target="slides/slide20.xml"/><Relationship Id="rId68" Type="http://schemas.openxmlformats.org/officeDocument/2006/relationships/slide" Target="slides/slide64.xml"/><Relationship Id="rId23" Type="http://schemas.openxmlformats.org/officeDocument/2006/relationships/slide" Target="slides/slide19.xml"/><Relationship Id="rId67" Type="http://schemas.openxmlformats.org/officeDocument/2006/relationships/slide" Target="slides/slide63.xml"/><Relationship Id="rId60" Type="http://schemas.openxmlformats.org/officeDocument/2006/relationships/slide" Target="slides/slide56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69" Type="http://schemas.openxmlformats.org/officeDocument/2006/relationships/slide" Target="slides/slide6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slide" Target="slides/slide47.xml"/><Relationship Id="rId95" Type="http://customschemas.google.com/relationships/presentationmetadata" Target="metadata"/><Relationship Id="rId50" Type="http://schemas.openxmlformats.org/officeDocument/2006/relationships/slide" Target="slides/slide46.xml"/><Relationship Id="rId94" Type="http://schemas.openxmlformats.org/officeDocument/2006/relationships/font" Target="fonts/OpenSans-boldItalic.fntdata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11" Type="http://schemas.openxmlformats.org/officeDocument/2006/relationships/slide" Target="slides/slide7.xml"/><Relationship Id="rId55" Type="http://schemas.openxmlformats.org/officeDocument/2006/relationships/slide" Target="slides/slide51.xml"/><Relationship Id="rId10" Type="http://schemas.openxmlformats.org/officeDocument/2006/relationships/slide" Target="slides/slide6.xml"/><Relationship Id="rId54" Type="http://schemas.openxmlformats.org/officeDocument/2006/relationships/slide" Target="slides/slide50.xml"/><Relationship Id="rId13" Type="http://schemas.openxmlformats.org/officeDocument/2006/relationships/slide" Target="slides/slide9.xml"/><Relationship Id="rId57" Type="http://schemas.openxmlformats.org/officeDocument/2006/relationships/slide" Target="slides/slide53.xml"/><Relationship Id="rId12" Type="http://schemas.openxmlformats.org/officeDocument/2006/relationships/slide" Target="slides/slide8.xml"/><Relationship Id="rId56" Type="http://schemas.openxmlformats.org/officeDocument/2006/relationships/slide" Target="slides/slide52.xml"/><Relationship Id="rId91" Type="http://schemas.openxmlformats.org/officeDocument/2006/relationships/font" Target="fonts/OpenSans-regular.fntdata"/><Relationship Id="rId90" Type="http://schemas.openxmlformats.org/officeDocument/2006/relationships/slide" Target="slides/slide86.xml"/><Relationship Id="rId93" Type="http://schemas.openxmlformats.org/officeDocument/2006/relationships/font" Target="fonts/OpenSans-italic.fntdata"/><Relationship Id="rId92" Type="http://schemas.openxmlformats.org/officeDocument/2006/relationships/font" Target="fonts/OpenSans-bold.fntdata"/><Relationship Id="rId15" Type="http://schemas.openxmlformats.org/officeDocument/2006/relationships/slide" Target="slides/slide11.xml"/><Relationship Id="rId59" Type="http://schemas.openxmlformats.org/officeDocument/2006/relationships/slide" Target="slides/slide55.xml"/><Relationship Id="rId14" Type="http://schemas.openxmlformats.org/officeDocument/2006/relationships/slide" Target="slides/slide10.xml"/><Relationship Id="rId58" Type="http://schemas.openxmlformats.org/officeDocument/2006/relationships/slide" Target="slides/slide5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ru-RU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2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3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3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3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p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3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p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3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p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3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p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4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4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p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4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p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4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p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4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p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4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p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4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p4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4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" name="Google Shape;428;p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4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4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4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9" name="Google Shape;439;p4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" name="Google Shape;440;p4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5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p5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5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" name="Google Shape;453;p5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5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" name="Google Shape;460;p5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5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p5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5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p5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5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Google Shape;480;p5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5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5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5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2" name="Google Shape;492;p5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5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p5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5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p5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6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6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6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8" name="Google Shape;518;p6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6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5" name="Google Shape;525;p6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6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p6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6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p6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6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7" name="Google Shape;547;p6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6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7" name="Google Shape;557;p6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6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3" name="Google Shape;563;p6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6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0" name="Google Shape;570;p6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6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5" name="Google Shape;575;p6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7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1" name="Google Shape;581;p7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7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8" name="Google Shape;588;p7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7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3" name="Google Shape;593;p7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7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0" name="Google Shape;600;p7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7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6" name="Google Shape;606;p7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7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1" name="Google Shape;611;p7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7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7" name="Google Shape;617;p7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7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2" name="Google Shape;622;p7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7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7" name="Google Shape;627;p7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7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2" name="Google Shape;632;p7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8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7" name="Google Shape;637;p8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8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4" name="Google Shape;644;p8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8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0" name="Google Shape;650;p8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8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6" name="Google Shape;656;p8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8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4" name="Google Shape;664;p8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8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1" name="Google Shape;671;p8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8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6" name="Google Shape;676;p8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итульный слайд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88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88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8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8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8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вертикальный текст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9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97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9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9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9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Вертикальный заголовок и текст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98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98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9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9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9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олько заголовок" type="titleOnly">
  <p:cSld name="TITLE_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8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8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8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8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устой слайд" type="blank">
  <p:cSld name="BLANK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9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9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9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объект" type="obj">
  <p:cSld name="OBJEC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9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9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9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9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9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раздела" type="secHead">
  <p:cSld name="SECTION_HEADER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2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92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9" name="Google Shape;39;p9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9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9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Два объекта" type="twoObj">
  <p:cSld name="TWO_OBJECTS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93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5" name="Google Shape;45;p93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9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9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9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равнение" type="twoTxTwoObj">
  <p:cSld name="TWO_OBJECTS_WITH_TEXT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94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94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" name="Google Shape;52;p94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" name="Google Shape;53;p94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4" name="Google Shape;54;p94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" name="Google Shape;55;p9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9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Объект с подписью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5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5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95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2" name="Google Shape;62;p9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9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9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Рисунок с подписью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96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96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96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9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9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9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8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87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8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8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8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Relationship Id="rId4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Relationship Id="rId4" Type="http://schemas.openxmlformats.org/officeDocument/2006/relationships/image" Target="../media/image2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2.png"/><Relationship Id="rId4" Type="http://schemas.openxmlformats.org/officeDocument/2006/relationships/image" Target="../media/image17.png"/><Relationship Id="rId5" Type="http://schemas.openxmlformats.org/officeDocument/2006/relationships/image" Target="../media/image1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5.png"/><Relationship Id="rId4" Type="http://schemas.openxmlformats.org/officeDocument/2006/relationships/image" Target="../media/image3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4.png"/><Relationship Id="rId4" Type="http://schemas.openxmlformats.org/officeDocument/2006/relationships/image" Target="../media/image2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2.png"/><Relationship Id="rId6" Type="http://schemas.openxmlformats.org/officeDocument/2006/relationships/image" Target="../media/image2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9.png"/><Relationship Id="rId4" Type="http://schemas.openxmlformats.org/officeDocument/2006/relationships/image" Target="../media/image37.png"/><Relationship Id="rId5" Type="http://schemas.openxmlformats.org/officeDocument/2006/relationships/image" Target="../media/image3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9.png"/><Relationship Id="rId4" Type="http://schemas.openxmlformats.org/officeDocument/2006/relationships/image" Target="../media/image31.png"/><Relationship Id="rId5" Type="http://schemas.openxmlformats.org/officeDocument/2006/relationships/image" Target="../media/image2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1.png"/><Relationship Id="rId4" Type="http://schemas.openxmlformats.org/officeDocument/2006/relationships/image" Target="../media/image30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2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27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0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7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54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9.png"/><Relationship Id="rId4" Type="http://schemas.openxmlformats.org/officeDocument/2006/relationships/image" Target="../media/image6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6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51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8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56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53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5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50.png"/><Relationship Id="rId4" Type="http://schemas.openxmlformats.org/officeDocument/2006/relationships/image" Target="../media/image62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60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44.png"/><Relationship Id="rId4" Type="http://schemas.openxmlformats.org/officeDocument/2006/relationships/image" Target="../media/image45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58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52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49.png"/><Relationship Id="rId4" Type="http://schemas.openxmlformats.org/officeDocument/2006/relationships/hyperlink" Target="https://russianblogs.com/article/9232898518/" TargetMode="External"/><Relationship Id="rId5" Type="http://schemas.openxmlformats.org/officeDocument/2006/relationships/hyperlink" Target="https://russianblogs.com/article/9232898518/" TargetMode="External"/><Relationship Id="rId6" Type="http://schemas.openxmlformats.org/officeDocument/2006/relationships/hyperlink" Target="https://russianblogs.com/article/9232898518/" TargetMode="External"/><Relationship Id="rId7" Type="http://schemas.openxmlformats.org/officeDocument/2006/relationships/hyperlink" Target="https://stackoverflow.com/questions/66571093/how-to-plot-splines-of-a-generalized-additive-model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61.png"/><Relationship Id="rId4" Type="http://schemas.openxmlformats.org/officeDocument/2006/relationships/image" Target="../media/image64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59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63.png"/><Relationship Id="rId4" Type="http://schemas.openxmlformats.org/officeDocument/2006/relationships/image" Target="../media/image66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57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69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65.png"/><Relationship Id="rId4" Type="http://schemas.openxmlformats.org/officeDocument/2006/relationships/image" Target="../media/image70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73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67.png"/><Relationship Id="rId4" Type="http://schemas.openxmlformats.org/officeDocument/2006/relationships/image" Target="../media/image68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81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74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3.xml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4.xm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71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76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72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79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8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77.png"/><Relationship Id="rId4" Type="http://schemas.openxmlformats.org/officeDocument/2006/relationships/image" Target="../media/image75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78.png"/><Relationship Id="rId4" Type="http://schemas.openxmlformats.org/officeDocument/2006/relationships/image" Target="../media/image85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82.png"/><Relationship Id="rId4" Type="http://schemas.openxmlformats.org/officeDocument/2006/relationships/image" Target="../media/image87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86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84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83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6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 txBox="1"/>
          <p:nvPr>
            <p:ph type="ctrTitle"/>
          </p:nvPr>
        </p:nvSpPr>
        <p:spPr>
          <a:xfrm>
            <a:off x="882869" y="1122363"/>
            <a:ext cx="10583917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Arial"/>
              <a:buNone/>
            </a:pPr>
            <a:r>
              <a:rPr b="1" lang="ru-RU" sz="36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Аналитическая визуализации статистических данных</a:t>
            </a:r>
            <a:endParaRPr/>
          </a:p>
        </p:txBody>
      </p:sp>
      <p:sp>
        <p:nvSpPr>
          <p:cNvPr id="89" name="Google Shape;89;p1"/>
          <p:cNvSpPr txBox="1"/>
          <p:nvPr>
            <p:ph idx="1" type="subTitle"/>
          </p:nvPr>
        </p:nvSpPr>
        <p:spPr>
          <a:xfrm>
            <a:off x="1524000" y="3602037"/>
            <a:ext cx="9144000" cy="23875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ru-RU">
                <a:latin typeface="Arial"/>
                <a:ea typeface="Arial"/>
                <a:cs typeface="Arial"/>
                <a:sym typeface="Arial"/>
              </a:rPr>
              <a:t>Зарова Е.В., д.э.н., проф.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ru-RU">
                <a:latin typeface="Arial"/>
                <a:ea typeface="Arial"/>
                <a:cs typeface="Arial"/>
                <a:sym typeface="Arial"/>
              </a:rPr>
              <a:t>23.11.21.</a:t>
            </a:r>
            <a:endParaRPr/>
          </a:p>
        </p:txBody>
      </p:sp>
      <p:pic>
        <p:nvPicPr>
          <p:cNvPr id="90" name="Google Shape;90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5298" y="487363"/>
            <a:ext cx="1733550" cy="182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ru-RU"/>
              <a:t>1.1. Что не так в этих графиках?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3557" y="391103"/>
            <a:ext cx="8172450" cy="542925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11"/>
          <p:cNvSpPr/>
          <p:nvPr/>
        </p:nvSpPr>
        <p:spPr>
          <a:xfrm>
            <a:off x="535709" y="6086764"/>
            <a:ext cx="10612582" cy="600363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https://iz.ru/1205346/veronika-kulakova/skolko-nagorelo-pozhary-2021-goda-mogut-pobit-antirekord-xxi-veka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6" name="Google Shape;176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905240" y="4965921"/>
            <a:ext cx="2121592" cy="658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08" y="191407"/>
            <a:ext cx="8172450" cy="542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5468" y="1103586"/>
            <a:ext cx="3891374" cy="47167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25074" y="639488"/>
            <a:ext cx="6200775" cy="5200650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13"/>
          <p:cNvSpPr/>
          <p:nvPr/>
        </p:nvSpPr>
        <p:spPr>
          <a:xfrm>
            <a:off x="6947338" y="4614041"/>
            <a:ext cx="4519448" cy="1723696"/>
          </a:xfrm>
          <a:prstGeom prst="rect">
            <a:avLst/>
          </a:prstGeom>
          <a:solidFill>
            <a:srgbClr val="D8E2F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https://www.kommersant.ru/doc/4997071?utm_source=newspaper&amp;utm_medium=email&amp;utm_campaign=newsletter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9" name="Google Shape;189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59199" y="831302"/>
            <a:ext cx="3895725" cy="3590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7488" y="171450"/>
            <a:ext cx="9791700" cy="6515100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14"/>
          <p:cNvSpPr/>
          <p:nvPr/>
        </p:nvSpPr>
        <p:spPr>
          <a:xfrm>
            <a:off x="10468303" y="3429000"/>
            <a:ext cx="1576552" cy="3308131"/>
          </a:xfrm>
          <a:prstGeom prst="rect">
            <a:avLst/>
          </a:prstGeom>
          <a:solidFill>
            <a:srgbClr val="D8E2F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https://iz.ru/1231947/mariia-perevoshchikova/otkhodnyi-riad-fas-zafiksirovala-zavyshenie-tarifov-na-vyvoz-musora</a:t>
            </a:r>
            <a:endParaRPr sz="180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5"/>
          <p:cNvSpPr/>
          <p:nvPr/>
        </p:nvSpPr>
        <p:spPr>
          <a:xfrm>
            <a:off x="651641" y="538655"/>
            <a:ext cx="10432919" cy="5953585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Arial"/>
              <a:buChar char="•"/>
            </a:pPr>
            <a:r>
              <a:rPr b="1" i="0" lang="ru-RU" sz="240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Гистограммы</a:t>
            </a:r>
            <a:r>
              <a:rPr b="1" i="0" lang="ru-RU" sz="2400">
                <a:solidFill>
                  <a:srgbClr val="3A3A3A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1" i="1" lang="ru-RU" sz="2400">
                <a:solidFill>
                  <a:srgbClr val="3A3A3A"/>
                </a:solidFill>
                <a:latin typeface="Open Sans"/>
                <a:ea typeface="Open Sans"/>
                <a:cs typeface="Open Sans"/>
                <a:sym typeface="Open Sans"/>
              </a:rPr>
              <a:t>(для атрибутивных признаков - столбчатые диаграммы) </a:t>
            </a:r>
            <a:r>
              <a:rPr b="1" i="0" lang="ru-RU" sz="2400">
                <a:solidFill>
                  <a:srgbClr val="3A3A3A"/>
                </a:solidFill>
                <a:latin typeface="Open Sans"/>
                <a:ea typeface="Open Sans"/>
                <a:cs typeface="Open Sans"/>
                <a:sym typeface="Open Sans"/>
              </a:rPr>
              <a:t>лучше воспринимаются при сравнении категорий или групп</a:t>
            </a:r>
            <a:endParaRPr/>
          </a:p>
          <a:p>
            <a:pPr indent="-1333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1" i="0" sz="2400">
              <a:solidFill>
                <a:srgbClr val="3A3A3A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Arial"/>
              <a:buChar char="•"/>
            </a:pPr>
            <a:r>
              <a:rPr b="1" lang="ru-RU" sz="240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Л</a:t>
            </a:r>
            <a:r>
              <a:rPr b="1" i="0" lang="ru-RU" sz="240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инейные графики </a:t>
            </a:r>
            <a:r>
              <a:rPr b="1" i="0" lang="ru-RU" sz="24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— при демонстрации изменения явления во времени</a:t>
            </a:r>
            <a:endParaRPr b="1" sz="2400">
              <a:solidFill>
                <a:srgbClr val="3A3A3A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1333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1" i="0" sz="2400">
              <a:solidFill>
                <a:srgbClr val="3A3A3A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Arial"/>
              <a:buChar char="•"/>
            </a:pPr>
            <a:r>
              <a:rPr b="1" lang="ru-RU" sz="240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К</a:t>
            </a:r>
            <a:r>
              <a:rPr b="1" i="0" lang="ru-RU" sz="240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руговые диаграммы</a:t>
            </a:r>
            <a:r>
              <a:rPr b="1" i="0" lang="ru-RU" sz="2400">
                <a:solidFill>
                  <a:srgbClr val="3A3A3A"/>
                </a:solidFill>
                <a:latin typeface="Open Sans"/>
                <a:ea typeface="Open Sans"/>
                <a:cs typeface="Open Sans"/>
                <a:sym typeface="Open Sans"/>
              </a:rPr>
              <a:t> – для визуализации структуры</a:t>
            </a:r>
            <a:r>
              <a:rPr b="0" i="0" lang="ru-RU" sz="2400">
                <a:solidFill>
                  <a:srgbClr val="3A3A3A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ru-RU"/>
              <a:t>1.2.Немного ОТС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7"/>
          <p:cNvSpPr txBox="1"/>
          <p:nvPr>
            <p:ph type="title"/>
          </p:nvPr>
        </p:nvSpPr>
        <p:spPr>
          <a:xfrm>
            <a:off x="838200" y="365126"/>
            <a:ext cx="10515600" cy="65437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ru-RU" sz="3600"/>
              <a:t>Классификация видов графиков по способу построения</a:t>
            </a:r>
            <a:endParaRPr/>
          </a:p>
        </p:txBody>
      </p:sp>
      <p:pic>
        <p:nvPicPr>
          <p:cNvPr id="211" name="Google Shape;211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39918" y="1345323"/>
            <a:ext cx="10026868" cy="53392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8"/>
          <p:cNvSpPr txBox="1"/>
          <p:nvPr>
            <p:ph type="title"/>
          </p:nvPr>
        </p:nvSpPr>
        <p:spPr>
          <a:xfrm>
            <a:off x="430924" y="365126"/>
            <a:ext cx="10922876" cy="6438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ru-RU"/>
              <a:t>ОТС: элементы статистического графика</a:t>
            </a:r>
            <a:endParaRPr/>
          </a:p>
        </p:txBody>
      </p:sp>
      <p:sp>
        <p:nvSpPr>
          <p:cNvPr id="217" name="Google Shape;217;p18"/>
          <p:cNvSpPr/>
          <p:nvPr/>
        </p:nvSpPr>
        <p:spPr>
          <a:xfrm>
            <a:off x="346841" y="1229710"/>
            <a:ext cx="11477297" cy="5328745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Статистические графики </a:t>
            </a:r>
            <a:r>
              <a:rPr b="1" lang="ru-RU" sz="1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представляют собой условные изображения числовых величин и их соотношений посредством линий, геометрических фигур, рисунков или географических карт-схем</a:t>
            </a:r>
            <a:endParaRPr b="1" i="0" sz="1800" u="none" strike="noStrik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800" u="none" strike="noStrik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ru-RU" sz="2000" u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Графический метод </a:t>
            </a:r>
            <a:r>
              <a:rPr b="1" i="0" lang="ru-RU" sz="2000" u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в статистике является продолжением и </a:t>
            </a:r>
            <a:r>
              <a:rPr b="1" i="0" lang="ru-RU" sz="2000" u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дополнением табличного метода</a:t>
            </a:r>
            <a:r>
              <a:rPr b="1" i="0" lang="ru-RU" sz="2000" u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ru-RU" sz="2000" u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Правильно построенный график делает статистическую информацию </a:t>
            </a:r>
            <a:r>
              <a:rPr b="1" i="1" lang="ru-RU" sz="2000" u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более выразительной</a:t>
            </a:r>
            <a:r>
              <a:rPr b="1" i="0" lang="ru-RU" sz="2000" u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b="1" i="1" lang="ru-RU" sz="2000" u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запоминающейся и удобно воспринимаемой</a:t>
            </a:r>
            <a:r>
              <a:rPr b="1" i="0" lang="ru-RU" sz="2000" u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, отчетливее проявляются тенденции развития изучаемого явления, лучше видны основные взаимосвязи.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000" u="none" strike="noStrik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ru-RU" sz="2000" u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Экспликация графика</a:t>
            </a:r>
            <a:r>
              <a:rPr b="1" i="0" lang="ru-RU" sz="2000" u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— это пояснение его </a:t>
            </a:r>
            <a:r>
              <a:rPr b="1" i="1" lang="ru-RU" sz="2000" u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содержания, включает в себя заголовок графика, объяснения масштабных шкал, пояснения отдельных элементов графического образа.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ru-RU" sz="2000" u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Заголовок графика в краткой и четкой форме поясняет основное содержание изображаемых данных; обязательно указание  </a:t>
            </a:r>
            <a:r>
              <a:rPr b="1" i="0" lang="ru-RU" sz="2000" u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временных, пространственных характеристик, а также единиц измерения 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9"/>
          <p:cNvSpPr txBox="1"/>
          <p:nvPr>
            <p:ph type="title"/>
          </p:nvPr>
        </p:nvSpPr>
        <p:spPr>
          <a:xfrm>
            <a:off x="294289" y="365125"/>
            <a:ext cx="11571889" cy="55978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ru-RU"/>
              <a:t>Основные элементы графика</a:t>
            </a:r>
            <a:endParaRPr/>
          </a:p>
        </p:txBody>
      </p:sp>
      <p:sp>
        <p:nvSpPr>
          <p:cNvPr id="223" name="Google Shape;223;p19"/>
          <p:cNvSpPr/>
          <p:nvPr/>
        </p:nvSpPr>
        <p:spPr>
          <a:xfrm>
            <a:off x="294289" y="1156138"/>
            <a:ext cx="11487808" cy="371015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ru-RU" sz="1800" u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Поле графика </a:t>
            </a:r>
            <a:r>
              <a:rPr b="0" i="0" lang="ru-RU" sz="1800" u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– место, на котором он выполнен (листы бумаги, географические карты, план местности и т.п.)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ru-RU" sz="1800" u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Графический образ </a:t>
            </a:r>
            <a:r>
              <a:rPr b="0" i="0" lang="ru-RU" sz="1800" u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– это символические знаки, с помощью которых изображаются статистические данные (линии, точки, плоские геометрические фигуры)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ru-RU" sz="1800" u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Пространственные ориентиры </a:t>
            </a:r>
            <a:r>
              <a:rPr b="0" i="0" lang="ru-RU" sz="1800" u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определяют размещение графических образов на поле графика (координатная сетка или контурные линии)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ru-RU" sz="1800" u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Масштабные ориентиры </a:t>
            </a:r>
            <a:r>
              <a:rPr b="0" i="0" lang="ru-RU" sz="1800" u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статистического графика придают графическим образам количественную значимость.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ru-RU" sz="1800" u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Масштаб графика </a:t>
            </a:r>
            <a:r>
              <a:rPr b="0" i="0" lang="ru-RU" sz="1800" u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– это мера перевода численной величины в графическую.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ru-RU" sz="1800" u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Масштабной шкалой </a:t>
            </a:r>
            <a:r>
              <a:rPr b="0" i="0" lang="ru-RU" sz="1800" u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является линия, отдельные точки которой читаются (в соответствии с масштабом) как определенные числа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"/>
          <p:cNvSpPr txBox="1"/>
          <p:nvPr>
            <p:ph type="title"/>
          </p:nvPr>
        </p:nvSpPr>
        <p:spPr>
          <a:xfrm>
            <a:off x="838200" y="365125"/>
            <a:ext cx="10515600" cy="30638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ru-RU"/>
              <a:t>Тема 1. </a:t>
            </a:r>
            <a:r>
              <a:rPr i="1" lang="ru-RU"/>
              <a:t>Введение</a:t>
            </a:r>
            <a:br>
              <a:rPr i="1" lang="ru-RU"/>
            </a:br>
            <a:br>
              <a:rPr lang="ru-RU"/>
            </a:br>
            <a:br>
              <a:rPr lang="ru-RU"/>
            </a:br>
            <a:br>
              <a:rPr lang="ru-RU"/>
            </a:br>
            <a:r>
              <a:rPr lang="ru-RU"/>
              <a:t> </a:t>
            </a:r>
            <a:endParaRPr/>
          </a:p>
        </p:txBody>
      </p:sp>
      <p:pic>
        <p:nvPicPr>
          <p:cNvPr id="96" name="Google Shape;96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40605" y="2362199"/>
            <a:ext cx="5510789" cy="26900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0"/>
          <p:cNvSpPr txBox="1"/>
          <p:nvPr>
            <p:ph type="title"/>
          </p:nvPr>
        </p:nvSpPr>
        <p:spPr>
          <a:xfrm>
            <a:off x="357352" y="365126"/>
            <a:ext cx="11088414" cy="5702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ru-RU"/>
              <a:t>Многомерные графики (1)</a:t>
            </a:r>
            <a:endParaRPr/>
          </a:p>
        </p:txBody>
      </p:sp>
      <p:pic>
        <p:nvPicPr>
          <p:cNvPr id="229" name="Google Shape;229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2089" y="1455275"/>
            <a:ext cx="4771042" cy="2906517"/>
          </a:xfrm>
          <a:prstGeom prst="rect">
            <a:avLst/>
          </a:prstGeom>
          <a:noFill/>
          <a:ln cap="flat" cmpd="sng" w="9525">
            <a:solidFill>
              <a:srgbClr val="31538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30" name="Google Shape;230;p20"/>
          <p:cNvSpPr/>
          <p:nvPr/>
        </p:nvSpPr>
        <p:spPr>
          <a:xfrm>
            <a:off x="357352" y="4593021"/>
            <a:ext cx="4771041" cy="67266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Лица Чернова</a:t>
            </a:r>
            <a:endParaRPr/>
          </a:p>
        </p:txBody>
      </p:sp>
      <p:pic>
        <p:nvPicPr>
          <p:cNvPr id="231" name="Google Shape;231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9553" y="5402725"/>
            <a:ext cx="4918841" cy="1161645"/>
          </a:xfrm>
          <a:prstGeom prst="rect">
            <a:avLst/>
          </a:prstGeom>
          <a:noFill/>
          <a:ln cap="flat" cmpd="sng" w="12700">
            <a:solidFill>
              <a:srgbClr val="31538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32" name="Google Shape;232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096000" y="1986784"/>
            <a:ext cx="4593021" cy="3142264"/>
          </a:xfrm>
          <a:prstGeom prst="rect">
            <a:avLst/>
          </a:prstGeom>
          <a:noFill/>
          <a:ln cap="flat" cmpd="sng" w="9525">
            <a:solidFill>
              <a:srgbClr val="31538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1"/>
          <p:cNvSpPr txBox="1"/>
          <p:nvPr>
            <p:ph type="title"/>
          </p:nvPr>
        </p:nvSpPr>
        <p:spPr>
          <a:xfrm>
            <a:off x="838200" y="365125"/>
            <a:ext cx="10515600" cy="7384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ru-RU"/>
              <a:t>Многомерные графики (2 - Знак Варзара)</a:t>
            </a:r>
            <a:endParaRPr/>
          </a:p>
        </p:txBody>
      </p:sp>
      <p:pic>
        <p:nvPicPr>
          <p:cNvPr id="238" name="Google Shape;238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6139" y="1313793"/>
            <a:ext cx="6720048" cy="47716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2"/>
          <p:cNvSpPr txBox="1"/>
          <p:nvPr>
            <p:ph type="title"/>
          </p:nvPr>
        </p:nvSpPr>
        <p:spPr>
          <a:xfrm>
            <a:off x="462455" y="365126"/>
            <a:ext cx="11056883" cy="6964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ru-RU"/>
              <a:t>Многомерные графики (3 – круговые графики)</a:t>
            </a:r>
            <a:endParaRPr/>
          </a:p>
        </p:txBody>
      </p:sp>
      <p:pic>
        <p:nvPicPr>
          <p:cNvPr id="244" name="Google Shape;244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2455" y="1357322"/>
            <a:ext cx="4932965" cy="5033296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22"/>
          <p:cNvSpPr/>
          <p:nvPr/>
        </p:nvSpPr>
        <p:spPr>
          <a:xfrm>
            <a:off x="5591503" y="1671145"/>
            <a:ext cx="6011918" cy="1429407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1" i="0" sz="1800" u="none" cap="none" strike="noStrike">
              <a:solidFill>
                <a:srgbClr val="25252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2525"/>
              </a:buClr>
              <a:buSzPts val="1800"/>
              <a:buFont typeface="Arial"/>
              <a:buNone/>
            </a:pPr>
            <a:r>
              <a:rPr b="1" i="0" lang="ru-RU" sz="1800" u="none" cap="none" strike="noStrike">
                <a:solidFill>
                  <a:srgbClr val="252525"/>
                </a:solidFill>
                <a:latin typeface="Arial"/>
                <a:ea typeface="Arial"/>
                <a:cs typeface="Arial"/>
                <a:sym typeface="Arial"/>
              </a:rPr>
              <a:t>Circular plot of migration flows within and between world regions in 2005-10</a:t>
            </a:r>
            <a:endParaRPr b="1" i="0" sz="1800" u="none" cap="none" strike="noStrike">
              <a:solidFill>
                <a:srgbClr val="25252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22"/>
          <p:cNvSpPr/>
          <p:nvPr/>
        </p:nvSpPr>
        <p:spPr>
          <a:xfrm>
            <a:off x="7273159" y="4834759"/>
            <a:ext cx="4456386" cy="1429407"/>
          </a:xfrm>
          <a:prstGeom prst="rect">
            <a:avLst/>
          </a:prstGeom>
          <a:solidFill>
            <a:srgbClr val="D8E2F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https://figshare.com/articles/figure/Circular_plot_of_migration_flows_within_and_between_world_regions_in_2005_10/1093771/1</a:t>
            </a:r>
            <a:endParaRPr sz="18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2800"/>
              <a:buFont typeface="Calibri"/>
              <a:buNone/>
            </a:pPr>
            <a:r>
              <a:rPr b="1" i="0" lang="ru-RU" sz="2800">
                <a:solidFill>
                  <a:srgbClr val="202122"/>
                </a:solidFill>
                <a:latin typeface="Calibri"/>
                <a:ea typeface="Calibri"/>
                <a:cs typeface="Calibri"/>
                <a:sym typeface="Calibri"/>
              </a:rPr>
              <a:t>Полярная система координат</a:t>
            </a:r>
            <a:r>
              <a:rPr b="0" i="0" lang="ru-RU" sz="2800">
                <a:solidFill>
                  <a:srgbClr val="202122"/>
                </a:solidFill>
                <a:latin typeface="Calibri"/>
                <a:ea typeface="Calibri"/>
                <a:cs typeface="Calibri"/>
                <a:sym typeface="Calibri"/>
              </a:rPr>
              <a:t> — двумерная система координат, в которой каждая точка на плоскости определяется двумя числами — </a:t>
            </a:r>
            <a:r>
              <a:rPr b="1" i="0" lang="ru-RU" sz="2800">
                <a:solidFill>
                  <a:srgbClr val="202122"/>
                </a:solidFill>
                <a:latin typeface="Calibri"/>
                <a:ea typeface="Calibri"/>
                <a:cs typeface="Calibri"/>
                <a:sym typeface="Calibri"/>
              </a:rPr>
              <a:t>полярным углом </a:t>
            </a:r>
            <a:r>
              <a:rPr b="0" i="0" lang="ru-RU" sz="2800">
                <a:solidFill>
                  <a:srgbClr val="202122"/>
                </a:solidFill>
                <a:latin typeface="Calibri"/>
                <a:ea typeface="Calibri"/>
                <a:cs typeface="Calibri"/>
                <a:sym typeface="Calibri"/>
              </a:rPr>
              <a:t>и </a:t>
            </a:r>
            <a:r>
              <a:rPr b="1" i="0" lang="ru-RU" sz="2800">
                <a:solidFill>
                  <a:srgbClr val="202122"/>
                </a:solidFill>
                <a:latin typeface="Calibri"/>
                <a:ea typeface="Calibri"/>
                <a:cs typeface="Calibri"/>
                <a:sym typeface="Calibri"/>
              </a:rPr>
              <a:t>полярным радиусом</a:t>
            </a:r>
            <a:endParaRPr b="1" sz="2800"/>
          </a:p>
        </p:txBody>
      </p:sp>
      <p:pic>
        <p:nvPicPr>
          <p:cNvPr id="252" name="Google Shape;252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2627" y="1982349"/>
            <a:ext cx="4286250" cy="423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4"/>
          <p:cNvSpPr txBox="1"/>
          <p:nvPr>
            <p:ph type="title"/>
          </p:nvPr>
        </p:nvSpPr>
        <p:spPr>
          <a:xfrm>
            <a:off x="294290" y="365125"/>
            <a:ext cx="1105951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ru-RU"/>
              <a:t>2.Теоретические основы курса визуализации статистических данных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5"/>
          <p:cNvSpPr txBox="1"/>
          <p:nvPr>
            <p:ph type="title"/>
          </p:nvPr>
        </p:nvSpPr>
        <p:spPr>
          <a:xfrm>
            <a:off x="325821" y="365125"/>
            <a:ext cx="11027979" cy="185255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ru-RU"/>
              <a:t>Указания ЕЭК ООН</a:t>
            </a:r>
            <a:br>
              <a:rPr lang="ru-RU"/>
            </a:br>
            <a:r>
              <a:rPr b="1" lang="ru-RU" sz="2400">
                <a:solidFill>
                  <a:schemeClr val="accent1"/>
                </a:solidFill>
              </a:rPr>
              <a:t>“The greatest value of a picture is when it forces us to</a:t>
            </a:r>
            <a:br>
              <a:rPr b="1" lang="ru-RU" sz="2400">
                <a:solidFill>
                  <a:schemeClr val="accent1"/>
                </a:solidFill>
              </a:rPr>
            </a:br>
            <a:r>
              <a:rPr b="1" lang="ru-RU" sz="2400">
                <a:solidFill>
                  <a:schemeClr val="accent1"/>
                </a:solidFill>
              </a:rPr>
              <a:t>notice what we never expected to see” </a:t>
            </a:r>
            <a:br>
              <a:rPr b="1" lang="ru-RU" sz="2400">
                <a:solidFill>
                  <a:schemeClr val="accent1"/>
                </a:solidFill>
              </a:rPr>
            </a:br>
            <a:r>
              <a:rPr b="1" lang="ru-RU" sz="2400">
                <a:solidFill>
                  <a:srgbClr val="FF0000"/>
                </a:solidFill>
              </a:rPr>
              <a:t> </a:t>
            </a:r>
            <a:r>
              <a:rPr b="1" i="0" lang="ru-RU" sz="2400" u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John Tukey</a:t>
            </a:r>
            <a:endParaRPr b="1" sz="2400">
              <a:solidFill>
                <a:srgbClr val="FF0000"/>
              </a:solidFill>
            </a:endParaRPr>
          </a:p>
        </p:txBody>
      </p:sp>
      <p:sp>
        <p:nvSpPr>
          <p:cNvPr id="263" name="Google Shape;263;p25"/>
          <p:cNvSpPr/>
          <p:nvPr/>
        </p:nvSpPr>
        <p:spPr>
          <a:xfrm>
            <a:off x="199697" y="3310758"/>
            <a:ext cx="11466786" cy="271166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ru-RU" sz="1800" u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К числу новых светил в области анализа графических презентаций и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ru-RU" sz="1800" u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человеческого восприятия в настоящее время относятся Жак Бертен, Уильям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ru-RU" sz="1800" u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Кливленд, Ян-Эрик Кристьянсен, Веза Куусева, </a:t>
            </a:r>
            <a:r>
              <a:rPr b="1" i="0" lang="ru-RU" sz="1800" u="none" strike="noStrike">
                <a:solidFill>
                  <a:srgbClr val="FF0000"/>
                </a:solidFill>
                <a:latin typeface="Verdana"/>
                <a:ea typeface="Verdana"/>
                <a:cs typeface="Verdana"/>
                <a:sym typeface="Verdana"/>
              </a:rPr>
              <a:t>Ханс Рослинг</a:t>
            </a:r>
            <a:r>
              <a:rPr b="1" i="0" lang="ru-RU" sz="1800" u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, Эдвард Тафт и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ru-RU" sz="1800" u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Ховард Уэйнер. Несмотря на разработки этих современных ученых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ru-RU" sz="1800" u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фундаментальные характеристики статистических графиков продолжают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ru-RU" sz="1800" u="none" strike="noStrike">
                <a:solidFill>
                  <a:srgbClr val="00B0F0"/>
                </a:solidFill>
                <a:latin typeface="Verdana"/>
                <a:ea typeface="Verdana"/>
                <a:cs typeface="Verdana"/>
                <a:sym typeface="Verdana"/>
              </a:rPr>
              <a:t>опираться на разработки Уильяма Плэйфэйра</a:t>
            </a:r>
            <a:endParaRPr b="1" sz="1800">
              <a:solidFill>
                <a:srgbClr val="00B0F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4" name="Google Shape;264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091448" y="391520"/>
            <a:ext cx="1824243" cy="25983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17628" y="969082"/>
            <a:ext cx="3048000" cy="218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6"/>
          <p:cNvSpPr txBox="1"/>
          <p:nvPr>
            <p:ph type="title"/>
          </p:nvPr>
        </p:nvSpPr>
        <p:spPr>
          <a:xfrm>
            <a:off x="393975" y="365125"/>
            <a:ext cx="10959825" cy="10363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800"/>
              <a:buFont typeface="Open Sans"/>
              <a:buNone/>
            </a:pPr>
            <a:r>
              <a:rPr b="1" i="0" lang="ru-RU" sz="1800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rPr>
              <a:t>Ханс Гёста Рослинг</a:t>
            </a:r>
            <a:r>
              <a:rPr b="0" i="0" lang="ru-RU" sz="1800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rPr>
              <a:t> (1948-2017, Швеция)  — шведский врач, академик, профессор Каролинского института по вопросам международного здравоохранения, специалист по статистике и всемирно известный лектор</a:t>
            </a:r>
            <a:br>
              <a:rPr lang="ru-RU" sz="1800"/>
            </a:br>
            <a:endParaRPr sz="1800"/>
          </a:p>
        </p:txBody>
      </p:sp>
      <p:pic>
        <p:nvPicPr>
          <p:cNvPr id="271" name="Google Shape;271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9120" y="1578938"/>
            <a:ext cx="5801360" cy="2739062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26"/>
          <p:cNvSpPr/>
          <p:nvPr/>
        </p:nvSpPr>
        <p:spPr>
          <a:xfrm>
            <a:off x="477521" y="4551680"/>
            <a:ext cx="3647439" cy="2111879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https://www.ted.com/talks/hans_rosling_new_insights_on_poverty?language=ru#t-65542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https://www.ted.com/talks/hans_rosling_the_best_stats_you_ve_ever_seen?language=ru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3" name="Google Shape;273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99024" y="4377553"/>
            <a:ext cx="6734175" cy="2219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7"/>
          <p:cNvSpPr txBox="1"/>
          <p:nvPr>
            <p:ph type="title"/>
          </p:nvPr>
        </p:nvSpPr>
        <p:spPr>
          <a:xfrm>
            <a:off x="838200" y="365126"/>
            <a:ext cx="10515600" cy="44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ru-RU"/>
              <a:t>Литература по курсу</a:t>
            </a:r>
            <a:endParaRPr/>
          </a:p>
        </p:txBody>
      </p:sp>
      <p:pic>
        <p:nvPicPr>
          <p:cNvPr id="279" name="Google Shape;279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10703" y="1258583"/>
            <a:ext cx="2444354" cy="34815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52193" y="1258583"/>
            <a:ext cx="2921876" cy="4028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98542" y="1154331"/>
            <a:ext cx="3011913" cy="38485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2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133490" y="2753095"/>
            <a:ext cx="2438400" cy="386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8"/>
          <p:cNvSpPr txBox="1"/>
          <p:nvPr>
            <p:ph type="title"/>
          </p:nvPr>
        </p:nvSpPr>
        <p:spPr>
          <a:xfrm>
            <a:off x="203201" y="365125"/>
            <a:ext cx="11748654" cy="10388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lang="ru-RU" sz="3200"/>
              <a:t>2.1. Визуализация данных с помощью ggplot2</a:t>
            </a:r>
            <a:br>
              <a:rPr lang="ru-RU" sz="3200"/>
            </a:br>
            <a:r>
              <a:rPr i="1" lang="ru-RU" sz="3200"/>
              <a:t>2.1.1. Построение диаграммы рассеяния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29"/>
          <p:cNvSpPr txBox="1"/>
          <p:nvPr>
            <p:ph type="title"/>
          </p:nvPr>
        </p:nvSpPr>
        <p:spPr>
          <a:xfrm>
            <a:off x="262759" y="365125"/>
            <a:ext cx="11091041" cy="121142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Calibri"/>
              <a:buNone/>
            </a:pPr>
            <a:r>
              <a:rPr b="1" lang="ru-RU" sz="3600">
                <a:solidFill>
                  <a:schemeClr val="accent1"/>
                </a:solidFill>
              </a:rPr>
              <a:t>Создать папку: </a:t>
            </a:r>
            <a:r>
              <a:rPr b="1" lang="ru-RU" sz="3600"/>
              <a:t>Ex_1</a:t>
            </a:r>
            <a:r>
              <a:rPr b="1" lang="ru-RU" sz="3600">
                <a:solidFill>
                  <a:schemeClr val="accent1"/>
                </a:solidFill>
              </a:rPr>
              <a:t>, загрузить в нее файлы Excel с исходными данными</a:t>
            </a:r>
            <a:endParaRPr/>
          </a:p>
        </p:txBody>
      </p:sp>
      <p:pic>
        <p:nvPicPr>
          <p:cNvPr id="293" name="Google Shape;293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90662" y="1838036"/>
            <a:ext cx="9210675" cy="240058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72333" y="4984750"/>
            <a:ext cx="7362825" cy="952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29"/>
          <p:cNvSpPr/>
          <p:nvPr/>
        </p:nvSpPr>
        <p:spPr>
          <a:xfrm>
            <a:off x="3426691" y="3429000"/>
            <a:ext cx="1219200" cy="893618"/>
          </a:xfrm>
          <a:prstGeom prst="wedgeRoundRectCallout">
            <a:avLst>
              <a:gd fmla="val 88258" name="adj1"/>
              <a:gd fmla="val 134851" name="adj2"/>
              <a:gd fmla="val 16667" name="adj3"/>
            </a:avLst>
          </a:prstGeom>
          <a:noFill/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6" name="Google Shape;296;p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27020" y="6197600"/>
            <a:ext cx="10906125" cy="295275"/>
          </a:xfrm>
          <a:prstGeom prst="rect">
            <a:avLst/>
          </a:prstGeom>
          <a:noFill/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97" name="Google Shape;297;p29"/>
          <p:cNvSpPr/>
          <p:nvPr/>
        </p:nvSpPr>
        <p:spPr>
          <a:xfrm>
            <a:off x="336331" y="4761186"/>
            <a:ext cx="2238703" cy="1352421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Сохранить в формате </a:t>
            </a:r>
            <a:r>
              <a:rPr b="1" i="1" lang="ru-RU" sz="1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csv (разделители запятые)</a:t>
            </a:r>
            <a:endParaRPr/>
          </a:p>
        </p:txBody>
      </p:sp>
      <p:sp>
        <p:nvSpPr>
          <p:cNvPr id="298" name="Google Shape;298;p29"/>
          <p:cNvSpPr/>
          <p:nvPr/>
        </p:nvSpPr>
        <p:spPr>
          <a:xfrm>
            <a:off x="3772333" y="5297214"/>
            <a:ext cx="1461819" cy="525517"/>
          </a:xfrm>
          <a:prstGeom prst="wedgeRectCallout">
            <a:avLst>
              <a:gd fmla="val -239406" name="adj1"/>
              <a:gd fmla="val 122500" name="adj2"/>
            </a:avLst>
          </a:prstGeom>
          <a:noFill/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"/>
          <p:cNvSpPr txBox="1"/>
          <p:nvPr>
            <p:ph type="title"/>
          </p:nvPr>
        </p:nvSpPr>
        <p:spPr>
          <a:xfrm>
            <a:off x="838200" y="365126"/>
            <a:ext cx="10515600" cy="52156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100000"/>
              <a:buFont typeface="Arial"/>
              <a:buNone/>
            </a:pPr>
            <a:br>
              <a:rPr lang="ru-RU" sz="27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ru-RU" sz="27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ru-RU" sz="27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Аналитическая визуализация данных – средство построения оптимальной </a:t>
            </a:r>
            <a:r>
              <a:rPr i="1" lang="ru-RU" sz="27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траектории</a:t>
            </a:r>
            <a:r>
              <a:rPr lang="ru-RU" sz="27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 статистического исследования</a:t>
            </a:r>
            <a:br>
              <a:rPr lang="ru-RU" sz="4400">
                <a:solidFill>
                  <a:srgbClr val="C00000"/>
                </a:solidFill>
              </a:rPr>
            </a:br>
            <a:endParaRPr/>
          </a:p>
        </p:txBody>
      </p:sp>
      <p:sp>
        <p:nvSpPr>
          <p:cNvPr id="102" name="Google Shape;102;p3"/>
          <p:cNvSpPr/>
          <p:nvPr/>
        </p:nvSpPr>
        <p:spPr>
          <a:xfrm>
            <a:off x="304799" y="1749552"/>
            <a:ext cx="3720595" cy="347472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ru-RU" sz="1600" u="none" cap="none" strike="noStrike">
                <a:solidFill>
                  <a:srgbClr val="202124"/>
                </a:solidFill>
                <a:latin typeface="arial"/>
                <a:ea typeface="arial"/>
                <a:cs typeface="arial"/>
                <a:sym typeface="arial"/>
              </a:rPr>
              <a:t>Предмет статистики</a:t>
            </a:r>
            <a:r>
              <a:rPr b="0" i="0" lang="ru-RU" sz="1600" u="none" cap="none" strike="noStrike">
                <a:solidFill>
                  <a:srgbClr val="202124"/>
                </a:solidFill>
                <a:latin typeface="arial"/>
                <a:ea typeface="arial"/>
                <a:cs typeface="arial"/>
                <a:sym typeface="arial"/>
              </a:rPr>
              <a:t> -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20212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600">
                <a:solidFill>
                  <a:srgbClr val="202124"/>
                </a:solidFill>
                <a:latin typeface="arial"/>
                <a:ea typeface="arial"/>
                <a:cs typeface="arial"/>
                <a:sym typeface="arial"/>
              </a:rPr>
              <a:t>изучение количественной стороны </a:t>
            </a:r>
            <a:r>
              <a:rPr b="1" i="1" lang="ru-RU" sz="16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массовых общественных явлений </a:t>
            </a:r>
            <a:r>
              <a:rPr b="0" i="0" lang="ru-RU" sz="1600">
                <a:solidFill>
                  <a:srgbClr val="202124"/>
                </a:solidFill>
                <a:latin typeface="arial"/>
                <a:ea typeface="arial"/>
                <a:cs typeface="arial"/>
                <a:sym typeface="arial"/>
              </a:rPr>
              <a:t>в неразрывной связи с их качественной стороной, или их содержанием. </a:t>
            </a:r>
            <a:endParaRPr sz="1600">
              <a:solidFill>
                <a:srgbClr val="20212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600">
                <a:solidFill>
                  <a:srgbClr val="202124"/>
                </a:solidFill>
                <a:latin typeface="arial"/>
                <a:ea typeface="arial"/>
                <a:cs typeface="arial"/>
                <a:sym typeface="arial"/>
              </a:rPr>
              <a:t>Статистика изучает</a:t>
            </a:r>
            <a:r>
              <a:rPr lang="ru-RU" sz="1600">
                <a:solidFill>
                  <a:srgbClr val="20212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1" lang="ru-RU" sz="16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количественные закономерности </a:t>
            </a:r>
            <a:r>
              <a:rPr b="0" i="0" lang="ru-RU" sz="1600">
                <a:solidFill>
                  <a:srgbClr val="202124"/>
                </a:solidFill>
                <a:latin typeface="arial"/>
                <a:ea typeface="arial"/>
                <a:cs typeface="arial"/>
                <a:sym typeface="arial"/>
              </a:rPr>
              <a:t>общественного развития в конкретных условиях места и времени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20212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3"/>
          <p:cNvSpPr/>
          <p:nvPr/>
        </p:nvSpPr>
        <p:spPr>
          <a:xfrm>
            <a:off x="4612640" y="1749552"/>
            <a:ext cx="2796034" cy="3474720"/>
          </a:xfrm>
          <a:prstGeom prst="rect">
            <a:avLst/>
          </a:prstGeom>
          <a:solidFill>
            <a:srgbClr val="DDEAF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Метод статистики: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Font typeface="Calibri"/>
              <a:buAutoNum type="arabicPeriod"/>
            </a:pPr>
            <a:r>
              <a:rPr b="1" lang="ru-RU" sz="18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Статистическое наблюдение</a:t>
            </a:r>
            <a:endParaRPr/>
          </a:p>
          <a:p>
            <a:pPr indent="-2286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1" sz="180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Font typeface="Calibri"/>
              <a:buAutoNum type="arabicPeriod"/>
            </a:pPr>
            <a:r>
              <a:rPr b="1" lang="ru-RU" sz="18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Сводка и группировка</a:t>
            </a:r>
            <a:endParaRPr/>
          </a:p>
          <a:p>
            <a:pPr indent="-2286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1" sz="180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Font typeface="Calibri"/>
              <a:buAutoNum type="arabicPeriod"/>
            </a:pPr>
            <a:r>
              <a:rPr b="1" lang="ru-RU" sz="18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Расчет и анализ обобщающих статистических показателей</a:t>
            </a:r>
            <a:endParaRPr/>
          </a:p>
        </p:txBody>
      </p:sp>
      <p:sp>
        <p:nvSpPr>
          <p:cNvPr id="104" name="Google Shape;104;p3"/>
          <p:cNvSpPr/>
          <p:nvPr/>
        </p:nvSpPr>
        <p:spPr>
          <a:xfrm>
            <a:off x="7975600" y="1749552"/>
            <a:ext cx="3596640" cy="347472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Визуализация статистических данных -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средство выбора </a:t>
            </a:r>
            <a:r>
              <a:rPr lang="ru-RU" sz="20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наиболее эффективной  комбинации статистических методов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(с позиций получения достоверного и полезного результата исследования)</a:t>
            </a:r>
            <a:endParaRPr/>
          </a:p>
        </p:txBody>
      </p:sp>
      <p:sp>
        <p:nvSpPr>
          <p:cNvPr id="105" name="Google Shape;105;p3"/>
          <p:cNvSpPr/>
          <p:nvPr/>
        </p:nvSpPr>
        <p:spPr>
          <a:xfrm>
            <a:off x="4045714" y="3093720"/>
            <a:ext cx="546607" cy="67056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3"/>
          <p:cNvSpPr/>
          <p:nvPr/>
        </p:nvSpPr>
        <p:spPr>
          <a:xfrm>
            <a:off x="7449314" y="2381504"/>
            <a:ext cx="445008" cy="268224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p3"/>
          <p:cNvSpPr/>
          <p:nvPr/>
        </p:nvSpPr>
        <p:spPr>
          <a:xfrm>
            <a:off x="7449314" y="4208273"/>
            <a:ext cx="445008" cy="268224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3"/>
          <p:cNvSpPr/>
          <p:nvPr/>
        </p:nvSpPr>
        <p:spPr>
          <a:xfrm>
            <a:off x="304799" y="5405120"/>
            <a:ext cx="4714241" cy="1300480"/>
          </a:xfrm>
          <a:prstGeom prst="roundRect">
            <a:avLst>
              <a:gd fmla="val 16667" name="adj"/>
            </a:avLst>
          </a:prstGeom>
          <a:solidFill>
            <a:srgbClr val="EDEDE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Объект статистического изучения </a:t>
            </a:r>
            <a:r>
              <a:rPr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– массовые явления, совокупности, включающие  единицы, отличающиеся спецификой проявлений закономерности</a:t>
            </a:r>
            <a:r>
              <a:rPr lang="ru-RU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/>
          </a:p>
        </p:txBody>
      </p:sp>
      <p:sp>
        <p:nvSpPr>
          <p:cNvPr id="109" name="Google Shape;109;p3"/>
          <p:cNvSpPr/>
          <p:nvPr/>
        </p:nvSpPr>
        <p:spPr>
          <a:xfrm>
            <a:off x="2032000" y="5224272"/>
            <a:ext cx="254000" cy="180848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0"/>
          <p:cNvSpPr txBox="1"/>
          <p:nvPr>
            <p:ph type="title"/>
          </p:nvPr>
        </p:nvSpPr>
        <p:spPr>
          <a:xfrm>
            <a:off x="346841" y="365125"/>
            <a:ext cx="11006959" cy="4862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Calibri"/>
              <a:buNone/>
            </a:pPr>
            <a:r>
              <a:rPr b="1" lang="ru-RU">
                <a:solidFill>
                  <a:schemeClr val="accent1"/>
                </a:solidFill>
              </a:rPr>
              <a:t>Создать в R новый проект в существующей папке с файлами данных (Excel, CSV)</a:t>
            </a:r>
            <a:endParaRPr b="1">
              <a:solidFill>
                <a:schemeClr val="accent1"/>
              </a:solidFill>
            </a:endParaRPr>
          </a:p>
        </p:txBody>
      </p:sp>
      <p:pic>
        <p:nvPicPr>
          <p:cNvPr id="304" name="Google Shape;304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9807" y="1282263"/>
            <a:ext cx="8429296" cy="4866290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30"/>
          <p:cNvSpPr/>
          <p:nvPr/>
        </p:nvSpPr>
        <p:spPr>
          <a:xfrm>
            <a:off x="1187669" y="1999704"/>
            <a:ext cx="1450428" cy="396655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File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6" name="Google Shape;306;p30"/>
          <p:cNvSpPr/>
          <p:nvPr/>
        </p:nvSpPr>
        <p:spPr>
          <a:xfrm>
            <a:off x="2942896" y="1999704"/>
            <a:ext cx="1450427" cy="480737"/>
          </a:xfrm>
          <a:prstGeom prst="wedgeRectCallout">
            <a:avLst>
              <a:gd fmla="val 72776" name="adj1"/>
              <a:gd fmla="val 349591" name="adj2"/>
            </a:avLst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New Project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1"/>
          <p:cNvSpPr txBox="1"/>
          <p:nvPr>
            <p:ph type="title"/>
          </p:nvPr>
        </p:nvSpPr>
        <p:spPr>
          <a:xfrm>
            <a:off x="283779" y="365125"/>
            <a:ext cx="11070021" cy="5387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Calibri"/>
              <a:buNone/>
            </a:pPr>
            <a:r>
              <a:rPr b="1" lang="ru-RU">
                <a:solidFill>
                  <a:schemeClr val="accent1"/>
                </a:solidFill>
              </a:rPr>
              <a:t>Создать проект </a:t>
            </a:r>
            <a:r>
              <a:rPr b="1" lang="ru-RU"/>
              <a:t>Ex_1</a:t>
            </a:r>
            <a:endParaRPr b="1"/>
          </a:p>
        </p:txBody>
      </p:sp>
      <p:pic>
        <p:nvPicPr>
          <p:cNvPr id="312" name="Google Shape;312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8524" y="1259708"/>
            <a:ext cx="8350470" cy="469714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13" name="Google Shape;313;p31"/>
          <p:cNvSpPr/>
          <p:nvPr/>
        </p:nvSpPr>
        <p:spPr>
          <a:xfrm>
            <a:off x="8854966" y="2900856"/>
            <a:ext cx="3058510" cy="2028496"/>
          </a:xfrm>
          <a:prstGeom prst="wedgeRectCallout">
            <a:avLst>
              <a:gd fmla="val -59613" name="adj1"/>
              <a:gd fmla="val -91904" name="adj2"/>
            </a:avLst>
          </a:prstGeom>
          <a:solidFill>
            <a:schemeClr val="lt2"/>
          </a:solidFill>
          <a:ln cap="flat" cmpd="sng" w="158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4" name="Google Shape;314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017876" y="3064086"/>
            <a:ext cx="2732690" cy="155488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451677" y="2522682"/>
            <a:ext cx="3256395" cy="2329392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31"/>
          <p:cNvSpPr/>
          <p:nvPr/>
        </p:nvSpPr>
        <p:spPr>
          <a:xfrm>
            <a:off x="2451676" y="3429000"/>
            <a:ext cx="3256396" cy="588818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32"/>
          <p:cNvSpPr txBox="1"/>
          <p:nvPr>
            <p:ph type="title"/>
          </p:nvPr>
        </p:nvSpPr>
        <p:spPr>
          <a:xfrm>
            <a:off x="221673" y="166256"/>
            <a:ext cx="11132127" cy="4248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b="1" lang="ru-RU" sz="2800"/>
              <a:t>Загрузить метапакет </a:t>
            </a:r>
            <a:r>
              <a:rPr b="1" i="1" lang="ru-RU" sz="2800">
                <a:solidFill>
                  <a:schemeClr val="accent1"/>
                </a:solidFill>
              </a:rPr>
              <a:t>tidyverse</a:t>
            </a:r>
            <a:r>
              <a:rPr b="1" lang="ru-RU" sz="2800"/>
              <a:t>  (загрузка и трансформация данных)</a:t>
            </a:r>
            <a:endParaRPr/>
          </a:p>
        </p:txBody>
      </p:sp>
      <p:pic>
        <p:nvPicPr>
          <p:cNvPr id="322" name="Google Shape;322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7339" y="923636"/>
            <a:ext cx="6962775" cy="462741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72582" y="794326"/>
            <a:ext cx="960582" cy="56985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3"/>
          <p:cNvSpPr txBox="1"/>
          <p:nvPr>
            <p:ph type="title"/>
          </p:nvPr>
        </p:nvSpPr>
        <p:spPr>
          <a:xfrm>
            <a:off x="378371" y="365125"/>
            <a:ext cx="11550869" cy="6123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b="1" lang="ru-RU"/>
              <a:t>Инсталлировать пакет </a:t>
            </a:r>
            <a:r>
              <a:rPr b="1" lang="ru-RU">
                <a:solidFill>
                  <a:schemeClr val="accent1"/>
                </a:solidFill>
              </a:rPr>
              <a:t>tidyverse (либо ggplot2)</a:t>
            </a:r>
            <a:endParaRPr b="1">
              <a:solidFill>
                <a:schemeClr val="accent1"/>
              </a:solidFill>
            </a:endParaRPr>
          </a:p>
        </p:txBody>
      </p:sp>
      <p:pic>
        <p:nvPicPr>
          <p:cNvPr id="329" name="Google Shape;329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4703" y="1006748"/>
            <a:ext cx="10668000" cy="548612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0" name="Google Shape;330;p33"/>
          <p:cNvCxnSpPr/>
          <p:nvPr/>
        </p:nvCxnSpPr>
        <p:spPr>
          <a:xfrm flipH="1">
            <a:off x="5665076" y="3520966"/>
            <a:ext cx="1639614" cy="893379"/>
          </a:xfrm>
          <a:prstGeom prst="straightConnector1">
            <a:avLst/>
          </a:prstGeom>
          <a:noFill/>
          <a:ln cap="flat" cmpd="sng" w="9525">
            <a:solidFill>
              <a:srgbClr val="C0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331" name="Google Shape;331;p33"/>
          <p:cNvSpPr/>
          <p:nvPr/>
        </p:nvSpPr>
        <p:spPr>
          <a:xfrm>
            <a:off x="1240221" y="1912883"/>
            <a:ext cx="3373820" cy="1008993"/>
          </a:xfrm>
          <a:prstGeom prst="rect">
            <a:avLst/>
          </a:prstGeom>
          <a:solidFill>
            <a:schemeClr val="lt2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Подключить библиотеку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&gt; library(ggplot2)</a:t>
            </a:r>
            <a:endParaRPr b="1" sz="18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3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ru-RU"/>
              <a:t>CRAN - </a:t>
            </a:r>
            <a:endParaRPr/>
          </a:p>
        </p:txBody>
      </p:sp>
      <p:pic>
        <p:nvPicPr>
          <p:cNvPr id="337" name="Google Shape;337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8414" y="1960748"/>
            <a:ext cx="5516418" cy="2718206"/>
          </a:xfrm>
          <a:prstGeom prst="rect">
            <a:avLst/>
          </a:prstGeom>
          <a:noFill/>
          <a:ln cap="flat" cmpd="sng" w="19050">
            <a:solidFill>
              <a:srgbClr val="0070C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38" name="Google Shape;338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79361" y="4404302"/>
            <a:ext cx="7134225" cy="2162175"/>
          </a:xfrm>
          <a:prstGeom prst="rect">
            <a:avLst/>
          </a:prstGeom>
          <a:noFill/>
          <a:ln cap="flat" cmpd="sng" w="222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39" name="Google Shape;339;p3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236623" y="510835"/>
            <a:ext cx="5029200" cy="10341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35"/>
          <p:cNvSpPr txBox="1"/>
          <p:nvPr>
            <p:ph type="title"/>
          </p:nvPr>
        </p:nvSpPr>
        <p:spPr>
          <a:xfrm>
            <a:off x="336331" y="365125"/>
            <a:ext cx="11204028" cy="5387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b="1" lang="ru-RU"/>
              <a:t>Создать файл исходных данных reg_1</a:t>
            </a:r>
            <a:endParaRPr b="1"/>
          </a:p>
        </p:txBody>
      </p:sp>
      <p:pic>
        <p:nvPicPr>
          <p:cNvPr id="345" name="Google Shape;345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62096" y="2787979"/>
            <a:ext cx="7767144" cy="3704896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35"/>
          <p:cNvSpPr/>
          <p:nvPr/>
        </p:nvSpPr>
        <p:spPr>
          <a:xfrm>
            <a:off x="5938345" y="4014953"/>
            <a:ext cx="2186153" cy="861848"/>
          </a:xfrm>
          <a:prstGeom prst="wedgeRectCallout">
            <a:avLst>
              <a:gd fmla="val 67943" name="adj1"/>
              <a:gd fmla="val -109451" name="adj2"/>
            </a:avLst>
          </a:prstGeom>
          <a:noFill/>
          <a:ln cap="flat" cmpd="sng" w="158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ru-RU" sz="18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85  наблюдений, 31 переменная</a:t>
            </a:r>
            <a:endParaRPr/>
          </a:p>
        </p:txBody>
      </p:sp>
      <p:sp>
        <p:nvSpPr>
          <p:cNvPr id="347" name="Google Shape;347;p35"/>
          <p:cNvSpPr/>
          <p:nvPr/>
        </p:nvSpPr>
        <p:spPr>
          <a:xfrm>
            <a:off x="336332" y="993228"/>
            <a:ext cx="4803227" cy="2435772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&gt; library(ggplot2)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800">
                <a:solidFill>
                  <a:srgbClr val="548135"/>
                </a:solidFill>
                <a:latin typeface="Calibri"/>
                <a:ea typeface="Calibri"/>
                <a:cs typeface="Calibri"/>
                <a:sym typeface="Calibri"/>
              </a:rPr>
              <a:t># Создать файл исходных данных reg_1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8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&gt; reg_1 &lt;- read.csv2("InItial_Data_1.csv")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8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&gt; reg_1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8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&gt; View(reg_1)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36"/>
          <p:cNvSpPr txBox="1"/>
          <p:nvPr>
            <p:ph type="title"/>
          </p:nvPr>
        </p:nvSpPr>
        <p:spPr>
          <a:xfrm>
            <a:off x="178676" y="365126"/>
            <a:ext cx="11175124" cy="5702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ru-RU"/>
              <a:t>Обзор файла (функция View(reg_1)</a:t>
            </a:r>
            <a:endParaRPr/>
          </a:p>
        </p:txBody>
      </p:sp>
      <p:pic>
        <p:nvPicPr>
          <p:cNvPr id="353" name="Google Shape;353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14095" y="1065760"/>
            <a:ext cx="10520855" cy="564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37"/>
          <p:cNvSpPr txBox="1"/>
          <p:nvPr>
            <p:ph type="title"/>
          </p:nvPr>
        </p:nvSpPr>
        <p:spPr>
          <a:xfrm>
            <a:off x="221673" y="365126"/>
            <a:ext cx="11647054" cy="51233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48135"/>
              </a:buClr>
              <a:buSzPct val="100000"/>
              <a:buFont typeface="Calibri"/>
              <a:buNone/>
            </a:pPr>
            <a:r>
              <a:rPr b="1" lang="ru-RU">
                <a:solidFill>
                  <a:srgbClr val="548135"/>
                </a:solidFill>
              </a:rPr>
              <a:t># Создать систему координат</a:t>
            </a:r>
            <a:endParaRPr/>
          </a:p>
        </p:txBody>
      </p:sp>
      <p:sp>
        <p:nvSpPr>
          <p:cNvPr id="359" name="Google Shape;359;p37"/>
          <p:cNvSpPr/>
          <p:nvPr/>
        </p:nvSpPr>
        <p:spPr>
          <a:xfrm>
            <a:off x="350982" y="1246909"/>
            <a:ext cx="11517745" cy="96058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⮚"/>
            </a:pPr>
            <a:r>
              <a:rPr lang="ru-RU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 &lt;- ggplot(data = reg_1, mapping = aes(x = cpi_19, y =  wage_19))</a:t>
            </a:r>
            <a:endParaRPr/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⮚"/>
            </a:pPr>
            <a:r>
              <a:rPr lang="ru-RU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0" name="Google Shape;360;p37"/>
          <p:cNvSpPr/>
          <p:nvPr/>
        </p:nvSpPr>
        <p:spPr>
          <a:xfrm>
            <a:off x="2501461" y="2995447"/>
            <a:ext cx="1397876" cy="2270236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extrusionOk="0" fill="none" h="120000" w="120000">
                <a:moveTo>
                  <a:pt x="-10000" y="22500"/>
                </a:moveTo>
                <a:lnTo>
                  <a:pt x="37007" y="-66846"/>
                </a:lnTo>
              </a:path>
            </a:pathLst>
          </a:custGeom>
          <a:solidFill>
            <a:srgbClr val="D8E2F3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Аргумент </a:t>
            </a:r>
            <a:r>
              <a:rPr b="1" lang="ru-RU" sz="1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data</a:t>
            </a:r>
            <a:r>
              <a:rPr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– набор данных для построения графика</a:t>
            </a:r>
            <a:endParaRPr/>
          </a:p>
        </p:txBody>
      </p:sp>
      <p:sp>
        <p:nvSpPr>
          <p:cNvPr id="361" name="Google Shape;361;p37"/>
          <p:cNvSpPr/>
          <p:nvPr/>
        </p:nvSpPr>
        <p:spPr>
          <a:xfrm>
            <a:off x="4866290" y="2995447"/>
            <a:ext cx="3594538" cy="2270236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extrusionOk="0" fill="none" h="120000" w="120000">
                <a:moveTo>
                  <a:pt x="-10000" y="22500"/>
                </a:moveTo>
                <a:lnTo>
                  <a:pt x="6782" y="-63334"/>
                </a:lnTo>
              </a:path>
            </a:pathLst>
          </a:custGeom>
          <a:solidFill>
            <a:srgbClr val="D5DBE5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Аргумент </a:t>
            </a:r>
            <a:r>
              <a:rPr b="1" lang="ru-RU" sz="1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mapping</a:t>
            </a:r>
            <a:r>
              <a:rPr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-  cписок эстетических сопоставлений. Если не указано иное, необходимо указать в каждом слое, добавленном к графику.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38"/>
          <p:cNvSpPr txBox="1"/>
          <p:nvPr>
            <p:ph type="title"/>
          </p:nvPr>
        </p:nvSpPr>
        <p:spPr>
          <a:xfrm>
            <a:off x="838200" y="365126"/>
            <a:ext cx="10515600" cy="58080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ru-RU"/>
              <a:t>Результат 1.1</a:t>
            </a:r>
            <a:endParaRPr/>
          </a:p>
        </p:txBody>
      </p:sp>
      <p:pic>
        <p:nvPicPr>
          <p:cNvPr id="367" name="Google Shape;367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97269" y="1105550"/>
            <a:ext cx="8015287" cy="5387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3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48135"/>
              </a:buClr>
              <a:buSzPts val="3600"/>
              <a:buFont typeface="Calibri"/>
              <a:buNone/>
            </a:pPr>
            <a:r>
              <a:rPr b="1" lang="ru-RU" sz="3600">
                <a:solidFill>
                  <a:srgbClr val="548135"/>
                </a:solidFill>
              </a:rPr>
              <a:t># Построить диаграмму рассеяния (точечную диаграмму)</a:t>
            </a:r>
            <a:endParaRPr/>
          </a:p>
        </p:txBody>
      </p:sp>
      <p:sp>
        <p:nvSpPr>
          <p:cNvPr id="373" name="Google Shape;373;p39"/>
          <p:cNvSpPr/>
          <p:nvPr/>
        </p:nvSpPr>
        <p:spPr>
          <a:xfrm>
            <a:off x="462455" y="1975945"/>
            <a:ext cx="11151476" cy="2575034"/>
          </a:xfrm>
          <a:prstGeom prst="rect">
            <a:avLst/>
          </a:prstGeom>
          <a:solidFill>
            <a:srgbClr val="D8E2F3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&gt; g &lt;- ggplot(data = reg_1,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           mapping = aes(x = wage_19,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                         y = expen_19))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&gt; g+geom_point()</a:t>
            </a:r>
            <a:endParaRPr b="1" sz="18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4"/>
          <p:cNvSpPr txBox="1"/>
          <p:nvPr>
            <p:ph type="title"/>
          </p:nvPr>
        </p:nvSpPr>
        <p:spPr>
          <a:xfrm>
            <a:off x="178675" y="365126"/>
            <a:ext cx="11603421" cy="5702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ru-RU" sz="3200"/>
              <a:t>Основания курса “Аналитическая визуализация статистических данных”</a:t>
            </a:r>
            <a:endParaRPr sz="3200"/>
          </a:p>
        </p:txBody>
      </p:sp>
      <p:sp>
        <p:nvSpPr>
          <p:cNvPr id="115" name="Google Shape;115;p4"/>
          <p:cNvSpPr/>
          <p:nvPr/>
        </p:nvSpPr>
        <p:spPr>
          <a:xfrm>
            <a:off x="178675" y="1145629"/>
            <a:ext cx="11855670" cy="5538950"/>
          </a:xfrm>
          <a:prstGeom prst="roundRect">
            <a:avLst>
              <a:gd fmla="val 16667" name="adj"/>
            </a:avLst>
          </a:prstGeom>
          <a:solidFill>
            <a:srgbClr val="D0CECE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4"/>
          <p:cNvSpPr/>
          <p:nvPr/>
        </p:nvSpPr>
        <p:spPr>
          <a:xfrm>
            <a:off x="336332" y="4280135"/>
            <a:ext cx="4116114" cy="1792322"/>
          </a:xfrm>
          <a:prstGeom prst="flowChartMagneticDisk">
            <a:avLst/>
          </a:prstGeom>
          <a:solidFill>
            <a:srgbClr val="548135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МЕТОДОЛОГИЯ СБОРА, ОБРАБОТКИ И АНАЛИЗА ДАННЫХ </a:t>
            </a:r>
            <a:endParaRPr/>
          </a:p>
        </p:txBody>
      </p:sp>
      <p:sp>
        <p:nvSpPr>
          <p:cNvPr id="117" name="Google Shape;117;p4"/>
          <p:cNvSpPr/>
          <p:nvPr/>
        </p:nvSpPr>
        <p:spPr>
          <a:xfrm>
            <a:off x="576807" y="1216968"/>
            <a:ext cx="3325212" cy="2129423"/>
          </a:xfrm>
          <a:prstGeom prst="roundRect">
            <a:avLst>
              <a:gd fmla="val 16667" name="adj"/>
            </a:avLst>
          </a:prstGeom>
          <a:solidFill>
            <a:srgbClr val="E1EFD8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8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СТАТИСТИКА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8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ДД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4"/>
          <p:cNvSpPr/>
          <p:nvPr/>
        </p:nvSpPr>
        <p:spPr>
          <a:xfrm>
            <a:off x="8119241" y="3171499"/>
            <a:ext cx="3736427" cy="1984776"/>
          </a:xfrm>
          <a:prstGeom prst="flowChartMagneticDisk">
            <a:avLst/>
          </a:prstGeom>
          <a:solidFill>
            <a:schemeClr val="accent5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ПРАВИЛА ПОСТРОЕНИЯ ГРАФИКОВ  (GRAMMAR OF GRAPHICS)</a:t>
            </a:r>
            <a:endParaRPr b="1"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p4"/>
          <p:cNvSpPr/>
          <p:nvPr/>
        </p:nvSpPr>
        <p:spPr>
          <a:xfrm>
            <a:off x="8248742" y="1951641"/>
            <a:ext cx="3561692" cy="1524000"/>
          </a:xfrm>
          <a:prstGeom prst="roundRect">
            <a:avLst>
              <a:gd fmla="val 16667" name="adj"/>
            </a:avLst>
          </a:prstGeom>
          <a:solidFill>
            <a:srgbClr val="DDEAF6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8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СТАТИСТИЧЕСКИЕ АЛГОРИТМЫ ПОСТРОЕНИЯ ГРАФИКОВ НА ЭТАПАХ СТАТИСТИЧЕСКОГО ИССЛЕДОВАНИЯ</a:t>
            </a:r>
            <a:endParaRPr/>
          </a:p>
        </p:txBody>
      </p:sp>
      <p:sp>
        <p:nvSpPr>
          <p:cNvPr id="120" name="Google Shape;120;p4"/>
          <p:cNvSpPr/>
          <p:nvPr/>
        </p:nvSpPr>
        <p:spPr>
          <a:xfrm>
            <a:off x="4827534" y="3323899"/>
            <a:ext cx="2557952" cy="3146483"/>
          </a:xfrm>
          <a:prstGeom prst="flowChartMagneticDrum">
            <a:avLst/>
          </a:prstGeom>
          <a:solidFill>
            <a:srgbClr val="7F7F7F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ПРОГРАММНЫЕ СРЕДСТВА</a:t>
            </a:r>
            <a:endParaRPr/>
          </a:p>
        </p:txBody>
      </p:sp>
      <p:sp>
        <p:nvSpPr>
          <p:cNvPr id="121" name="Google Shape;121;p4"/>
          <p:cNvSpPr/>
          <p:nvPr/>
        </p:nvSpPr>
        <p:spPr>
          <a:xfrm>
            <a:off x="779648" y="1951641"/>
            <a:ext cx="3198946" cy="1735522"/>
          </a:xfrm>
          <a:prstGeom prst="roundRect">
            <a:avLst>
              <a:gd fmla="val 16667" name="adj"/>
            </a:avLst>
          </a:prstGeom>
          <a:solidFill>
            <a:srgbClr val="A8D08C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ДЕСКРИПТИВНАЯ СТАТИСТИКА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2" name="Google Shape;122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95608" y="3471776"/>
            <a:ext cx="1015846" cy="8543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47989" y="5712371"/>
            <a:ext cx="1311084" cy="564931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4"/>
          <p:cNvSpPr/>
          <p:nvPr/>
        </p:nvSpPr>
        <p:spPr>
          <a:xfrm>
            <a:off x="4189747" y="1256801"/>
            <a:ext cx="4046481" cy="2129424"/>
          </a:xfrm>
          <a:prstGeom prst="flowChartDecision">
            <a:avLst/>
          </a:prstGeom>
          <a:solidFill>
            <a:srgbClr val="C00000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ГРАФИКИ КАК ИНСТРУМЕНТ СТАТИСТИЧЕСКОГО ИССЛЕДОВАНИЯ</a:t>
            </a:r>
            <a:endParaRPr/>
          </a:p>
        </p:txBody>
      </p:sp>
      <p:sp>
        <p:nvSpPr>
          <p:cNvPr id="125" name="Google Shape;125;p4"/>
          <p:cNvSpPr/>
          <p:nvPr/>
        </p:nvSpPr>
        <p:spPr>
          <a:xfrm>
            <a:off x="1015301" y="2577865"/>
            <a:ext cx="3391911" cy="1574538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8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Построение и анализ обобщающих статистических показателей; методы статистики в DM (методы машинного обучения)</a:t>
            </a:r>
            <a:r>
              <a:rPr lang="ru-RU" sz="18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126;p4"/>
          <p:cNvSpPr/>
          <p:nvPr/>
        </p:nvSpPr>
        <p:spPr>
          <a:xfrm>
            <a:off x="4452446" y="3386225"/>
            <a:ext cx="587956" cy="260498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4"/>
          <p:cNvSpPr/>
          <p:nvPr/>
        </p:nvSpPr>
        <p:spPr>
          <a:xfrm>
            <a:off x="7149038" y="3346391"/>
            <a:ext cx="982717" cy="260498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40"/>
          <p:cNvSpPr txBox="1"/>
          <p:nvPr>
            <p:ph type="title"/>
          </p:nvPr>
        </p:nvSpPr>
        <p:spPr>
          <a:xfrm>
            <a:off x="336331" y="365125"/>
            <a:ext cx="11382703" cy="5387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Calibri"/>
              <a:buNone/>
            </a:pPr>
            <a:r>
              <a:rPr lang="ru-RU" sz="2800">
                <a:solidFill>
                  <a:schemeClr val="dk2"/>
                </a:solidFill>
              </a:rPr>
              <a:t>Результат 1.2 </a:t>
            </a:r>
            <a:r>
              <a:rPr b="1" lang="ru-RU" sz="2800">
                <a:solidFill>
                  <a:schemeClr val="dk2"/>
                </a:solidFill>
              </a:rPr>
              <a:t>График зависимости среднедушевых расходов населения от уровня заработной платы в регионах РФ </a:t>
            </a:r>
            <a:endParaRPr/>
          </a:p>
        </p:txBody>
      </p:sp>
      <p:pic>
        <p:nvPicPr>
          <p:cNvPr id="379" name="Google Shape;379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9180" y="1000891"/>
            <a:ext cx="7545293" cy="549198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0" name="Google Shape;380;p40"/>
          <p:cNvCxnSpPr/>
          <p:nvPr/>
        </p:nvCxnSpPr>
        <p:spPr>
          <a:xfrm flipH="1" rot="10800000">
            <a:off x="1856791" y="3429000"/>
            <a:ext cx="2575035" cy="2028496"/>
          </a:xfrm>
          <a:prstGeom prst="straightConnector1">
            <a:avLst/>
          </a:prstGeom>
          <a:noFill/>
          <a:ln cap="flat" cmpd="sng" w="127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81" name="Google Shape;381;p40"/>
          <p:cNvCxnSpPr/>
          <p:nvPr/>
        </p:nvCxnSpPr>
        <p:spPr>
          <a:xfrm flipH="1" rot="10800000">
            <a:off x="4572000" y="3352800"/>
            <a:ext cx="3079531" cy="76202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82" name="Google Shape;382;p40"/>
          <p:cNvSpPr/>
          <p:nvPr/>
        </p:nvSpPr>
        <p:spPr>
          <a:xfrm>
            <a:off x="8660524" y="2233448"/>
            <a:ext cx="3132083" cy="2028496"/>
          </a:xfrm>
          <a:prstGeom prst="rect">
            <a:avLst/>
          </a:prstGeom>
          <a:solidFill>
            <a:srgbClr val="DDEAF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ru-RU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Выводы?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41"/>
          <p:cNvSpPr txBox="1"/>
          <p:nvPr>
            <p:ph type="title"/>
          </p:nvPr>
        </p:nvSpPr>
        <p:spPr>
          <a:xfrm>
            <a:off x="323273" y="365125"/>
            <a:ext cx="11030527" cy="10572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48135"/>
              </a:buClr>
              <a:buSzPct val="100000"/>
              <a:buFont typeface="Calibri"/>
              <a:buNone/>
            </a:pPr>
            <a:r>
              <a:rPr b="1" lang="ru-RU" sz="3600">
                <a:solidFill>
                  <a:srgbClr val="548135"/>
                </a:solidFill>
              </a:rPr>
              <a:t># Построить диаграмму рассеяния с маркировкой по категориальной переменной:</a:t>
            </a:r>
            <a:br>
              <a:rPr b="1" lang="ru-RU" sz="3600">
                <a:solidFill>
                  <a:srgbClr val="548135"/>
                </a:solidFill>
              </a:rPr>
            </a:br>
            <a:r>
              <a:rPr b="1" lang="ru-RU" sz="3600">
                <a:solidFill>
                  <a:schemeClr val="accent1"/>
                </a:solidFill>
              </a:rPr>
              <a:t>       </a:t>
            </a:r>
            <a:r>
              <a:rPr b="1" lang="ru-RU" sz="3600">
                <a:solidFill>
                  <a:srgbClr val="C00000"/>
                </a:solidFill>
              </a:rPr>
              <a:t>(а) выделение групп цветом</a:t>
            </a:r>
            <a:endParaRPr/>
          </a:p>
        </p:txBody>
      </p:sp>
      <p:sp>
        <p:nvSpPr>
          <p:cNvPr id="388" name="Google Shape;388;p41"/>
          <p:cNvSpPr/>
          <p:nvPr/>
        </p:nvSpPr>
        <p:spPr>
          <a:xfrm>
            <a:off x="567559" y="2186153"/>
            <a:ext cx="10615448" cy="219666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&gt; g &lt;- ggplot(data = reg_1,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           mapping = aes(x = wage_19,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                         y = expen_19, </a:t>
            </a:r>
            <a:r>
              <a:rPr b="1" lang="ru-RU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color=tip_1</a:t>
            </a:r>
            <a:r>
              <a:rPr b="1" lang="ru-RU" sz="1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))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&gt; g+geom_point()</a:t>
            </a:r>
            <a:endParaRPr b="1" sz="18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9" name="Google Shape;389;p41"/>
          <p:cNvSpPr/>
          <p:nvPr/>
        </p:nvSpPr>
        <p:spPr>
          <a:xfrm>
            <a:off x="5528441" y="1975945"/>
            <a:ext cx="5906814" cy="3762703"/>
          </a:xfrm>
          <a:prstGeom prst="wedgeRectCallout">
            <a:avLst>
              <a:gd fmla="val -62114" name="adj1"/>
              <a:gd fmla="val -35389" name="adj2"/>
            </a:avLst>
          </a:prstGeom>
          <a:solidFill>
            <a:srgbClr val="D8E2F3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Функция </a:t>
            </a:r>
            <a:r>
              <a:rPr b="1" lang="ru-RU" sz="24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aes () </a:t>
            </a:r>
            <a:r>
              <a:rPr lang="ru-RU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служит для </a:t>
            </a:r>
            <a:r>
              <a:rPr i="1" lang="ru-RU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сопоставления переменных с именем каждого атрибута</a:t>
            </a:r>
            <a:r>
              <a:rPr lang="ru-RU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определяющего эстетические свойства визуализации этих переменных (от слова “aesthetic”). Сопоставление производится на каждом слое, поэтому нет необходимости при ее использовании ссылаться на исходный набор данных.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42"/>
          <p:cNvSpPr txBox="1"/>
          <p:nvPr>
            <p:ph type="title"/>
          </p:nvPr>
        </p:nvSpPr>
        <p:spPr>
          <a:xfrm>
            <a:off x="325821" y="365126"/>
            <a:ext cx="11027979" cy="65437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ru-RU"/>
              <a:t>Результат 1.3</a:t>
            </a:r>
            <a:endParaRPr/>
          </a:p>
        </p:txBody>
      </p:sp>
      <p:pic>
        <p:nvPicPr>
          <p:cNvPr id="395" name="Google Shape;395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40319" y="844549"/>
            <a:ext cx="7886700" cy="564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43"/>
          <p:cNvSpPr txBox="1"/>
          <p:nvPr>
            <p:ph type="title"/>
          </p:nvPr>
        </p:nvSpPr>
        <p:spPr>
          <a:xfrm>
            <a:off x="838200" y="365125"/>
            <a:ext cx="10515600" cy="68590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Calibri"/>
              <a:buNone/>
            </a:pPr>
            <a:r>
              <a:rPr b="1" lang="ru-RU" sz="4400">
                <a:solidFill>
                  <a:schemeClr val="dk2"/>
                </a:solidFill>
              </a:rPr>
              <a:t>(б) выделение групп размером точек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401" name="Google Shape;401;p43"/>
          <p:cNvSpPr/>
          <p:nvPr/>
        </p:nvSpPr>
        <p:spPr>
          <a:xfrm>
            <a:off x="620110" y="1439918"/>
            <a:ext cx="9753600" cy="1755228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&gt; g &lt;- ggplot(data = reg_1,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           mapping = aes(x = wage_19,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                         y = expen_19, </a:t>
            </a:r>
            <a:r>
              <a:rPr b="1" lang="ru-RU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size=tip_1</a:t>
            </a:r>
            <a:r>
              <a:rPr b="1" lang="ru-RU" sz="1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))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&gt; g+geom_point()</a:t>
            </a:r>
            <a:endParaRPr b="1" sz="18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2" name="Google Shape;402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9528" y="3752416"/>
            <a:ext cx="5457968" cy="884238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p43"/>
          <p:cNvSpPr/>
          <p:nvPr/>
        </p:nvSpPr>
        <p:spPr>
          <a:xfrm>
            <a:off x="3500581" y="2669309"/>
            <a:ext cx="304163" cy="914721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4" name="Google Shape;404;p43"/>
          <p:cNvSpPr/>
          <p:nvPr/>
        </p:nvSpPr>
        <p:spPr>
          <a:xfrm>
            <a:off x="4256690" y="4971392"/>
            <a:ext cx="7504386" cy="1755227"/>
          </a:xfrm>
          <a:prstGeom prst="rect">
            <a:avLst/>
          </a:prstGeom>
          <a:solidFill>
            <a:srgbClr val="D8E2F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g+geom_point()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&gt; g &lt;- ggplot(data = reg_1,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           mapping = aes(x = wage_19,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                         y = expen_19, size=</a:t>
            </a:r>
            <a:r>
              <a:rPr b="1" lang="ru-RU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gdp_c_18</a:t>
            </a:r>
            <a:r>
              <a:rPr b="1" lang="ru-RU" sz="1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))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&gt; g+geom_point()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5" name="Google Shape;405;p43"/>
          <p:cNvSpPr/>
          <p:nvPr/>
        </p:nvSpPr>
        <p:spPr>
          <a:xfrm>
            <a:off x="4971392" y="1531704"/>
            <a:ext cx="4939862" cy="33473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ru-RU" sz="1800">
                <a:solidFill>
                  <a:srgbClr val="548135"/>
                </a:solidFill>
                <a:latin typeface="Calibri"/>
                <a:ea typeface="Calibri"/>
                <a:cs typeface="Calibri"/>
                <a:sym typeface="Calibri"/>
              </a:rPr>
              <a:t>1-й вариант</a:t>
            </a:r>
            <a:endParaRPr/>
          </a:p>
        </p:txBody>
      </p:sp>
      <p:sp>
        <p:nvSpPr>
          <p:cNvPr id="406" name="Google Shape;406;p43"/>
          <p:cNvSpPr/>
          <p:nvPr/>
        </p:nvSpPr>
        <p:spPr>
          <a:xfrm>
            <a:off x="6621518" y="4155983"/>
            <a:ext cx="283780" cy="815409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44"/>
          <p:cNvSpPr txBox="1"/>
          <p:nvPr>
            <p:ph type="title"/>
          </p:nvPr>
        </p:nvSpPr>
        <p:spPr>
          <a:xfrm>
            <a:off x="838200" y="365126"/>
            <a:ext cx="10515600" cy="52825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lang="ru-RU" sz="3200"/>
              <a:t>Результат 1.4</a:t>
            </a:r>
            <a:endParaRPr/>
          </a:p>
        </p:txBody>
      </p:sp>
      <p:pic>
        <p:nvPicPr>
          <p:cNvPr id="412" name="Google Shape;412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200" y="928606"/>
            <a:ext cx="7121079" cy="55642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45"/>
          <p:cNvSpPr txBox="1"/>
          <p:nvPr>
            <p:ph type="title"/>
          </p:nvPr>
        </p:nvSpPr>
        <p:spPr>
          <a:xfrm>
            <a:off x="838200" y="365126"/>
            <a:ext cx="10515600" cy="83305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br>
              <a:rPr lang="ru-RU"/>
            </a:br>
            <a:r>
              <a:rPr b="1" lang="ru-RU" sz="3600">
                <a:solidFill>
                  <a:srgbClr val="548135"/>
                </a:solidFill>
              </a:rPr>
              <a:t># Диаграмма рассеяния (цвет/ увеличение размера точек)</a:t>
            </a:r>
            <a:endParaRPr/>
          </a:p>
        </p:txBody>
      </p:sp>
      <p:sp>
        <p:nvSpPr>
          <p:cNvPr id="418" name="Google Shape;418;p45"/>
          <p:cNvSpPr/>
          <p:nvPr/>
        </p:nvSpPr>
        <p:spPr>
          <a:xfrm>
            <a:off x="546538" y="2343807"/>
            <a:ext cx="11098924" cy="2312276"/>
          </a:xfrm>
          <a:prstGeom prst="rect">
            <a:avLst/>
          </a:prstGeom>
          <a:solidFill>
            <a:srgbClr val="D8E2F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8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&gt; g &lt;- ggplot(data = reg_1,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8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            mapping = aes(x = wage_19,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8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                          y = expen_19, </a:t>
            </a:r>
            <a:r>
              <a:rPr b="1" lang="ru-RU" sz="1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color=tip_1</a:t>
            </a:r>
            <a:r>
              <a:rPr b="1" lang="ru-RU" sz="18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))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8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&gt; g+geom_point(</a:t>
            </a:r>
            <a:r>
              <a:rPr b="1" lang="ru-RU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size=5</a:t>
            </a:r>
            <a:r>
              <a:rPr b="1" lang="ru-RU" sz="18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b="1" sz="180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46"/>
          <p:cNvSpPr txBox="1"/>
          <p:nvPr>
            <p:ph type="title"/>
          </p:nvPr>
        </p:nvSpPr>
        <p:spPr>
          <a:xfrm>
            <a:off x="420414" y="147145"/>
            <a:ext cx="11403724" cy="63062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ru-RU" sz="2800"/>
              <a:t>Результат 1.5 (!)</a:t>
            </a:r>
            <a:endParaRPr b="1" sz="2800">
              <a:solidFill>
                <a:srgbClr val="548135"/>
              </a:solidFill>
            </a:endParaRPr>
          </a:p>
        </p:txBody>
      </p:sp>
      <p:pic>
        <p:nvPicPr>
          <p:cNvPr id="424" name="Google Shape;424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8277" y="777766"/>
            <a:ext cx="7099700" cy="5596111"/>
          </a:xfrm>
          <a:prstGeom prst="rect">
            <a:avLst/>
          </a:prstGeom>
          <a:noFill/>
          <a:ln>
            <a:noFill/>
          </a:ln>
        </p:spPr>
      </p:pic>
      <p:sp>
        <p:nvSpPr>
          <p:cNvPr id="425" name="Google Shape;425;p46"/>
          <p:cNvSpPr/>
          <p:nvPr/>
        </p:nvSpPr>
        <p:spPr>
          <a:xfrm>
            <a:off x="8255840" y="938048"/>
            <a:ext cx="3174124" cy="2312276"/>
          </a:xfrm>
          <a:prstGeom prst="rect">
            <a:avLst/>
          </a:prstGeom>
          <a:solidFill>
            <a:srgbClr val="FBE4D4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2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Сохраните в pdf,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2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cделайте выводы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47"/>
          <p:cNvSpPr txBox="1"/>
          <p:nvPr>
            <p:ph type="title"/>
          </p:nvPr>
        </p:nvSpPr>
        <p:spPr>
          <a:xfrm>
            <a:off x="504497" y="365125"/>
            <a:ext cx="10849303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ru-RU" sz="3600"/>
              <a:t>Визуализация данных с помощью ggplot2</a:t>
            </a:r>
            <a:br>
              <a:rPr lang="ru-RU" sz="3600"/>
            </a:br>
            <a:r>
              <a:rPr i="1" lang="ru-RU" sz="3600"/>
              <a:t>2.2.2. Сглаживание вариационных рядов</a:t>
            </a:r>
            <a:endParaRPr sz="360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48"/>
          <p:cNvSpPr txBox="1"/>
          <p:nvPr>
            <p:ph type="title"/>
          </p:nvPr>
        </p:nvSpPr>
        <p:spPr>
          <a:xfrm>
            <a:off x="493986" y="365125"/>
            <a:ext cx="10859814" cy="6123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48135"/>
              </a:buClr>
              <a:buSzPct val="100000"/>
              <a:buFont typeface="Calibri"/>
              <a:buNone/>
            </a:pPr>
            <a:r>
              <a:rPr b="1" lang="ru-RU">
                <a:solidFill>
                  <a:srgbClr val="548135"/>
                </a:solidFill>
              </a:rPr>
              <a:t>ll. Сглаживание</a:t>
            </a:r>
            <a:endParaRPr/>
          </a:p>
        </p:txBody>
      </p:sp>
      <p:sp>
        <p:nvSpPr>
          <p:cNvPr id="436" name="Google Shape;436;p48"/>
          <p:cNvSpPr/>
          <p:nvPr/>
        </p:nvSpPr>
        <p:spPr>
          <a:xfrm>
            <a:off x="493986" y="1376855"/>
            <a:ext cx="11298621" cy="2364828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24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&gt; g &lt;- ggplot(data = reg_1,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24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           mapping = aes(x = wage_19, y=expen_19))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24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&gt; g + </a:t>
            </a:r>
            <a:r>
              <a:rPr b="1" lang="ru-RU" sz="2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geom_smooth()</a:t>
            </a:r>
            <a:endParaRPr b="1" sz="24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49"/>
          <p:cNvSpPr txBox="1"/>
          <p:nvPr>
            <p:ph type="title"/>
          </p:nvPr>
        </p:nvSpPr>
        <p:spPr>
          <a:xfrm>
            <a:off x="326150" y="365126"/>
            <a:ext cx="11027650" cy="52825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ru-RU"/>
              <a:t>Результат 2.1</a:t>
            </a:r>
            <a:endParaRPr/>
          </a:p>
        </p:txBody>
      </p:sp>
      <p:pic>
        <p:nvPicPr>
          <p:cNvPr id="443" name="Google Shape;443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6150" y="1015725"/>
            <a:ext cx="8134350" cy="5667375"/>
          </a:xfrm>
          <a:prstGeom prst="rect">
            <a:avLst/>
          </a:prstGeom>
          <a:noFill/>
          <a:ln>
            <a:noFill/>
          </a:ln>
        </p:spPr>
      </p:pic>
      <p:sp>
        <p:nvSpPr>
          <p:cNvPr id="444" name="Google Shape;444;p49"/>
          <p:cNvSpPr/>
          <p:nvPr/>
        </p:nvSpPr>
        <p:spPr>
          <a:xfrm>
            <a:off x="9007366" y="2490952"/>
            <a:ext cx="2346434" cy="1786758"/>
          </a:xfrm>
          <a:prstGeom prst="wedgeRectCallout">
            <a:avLst>
              <a:gd fmla="val -341102" name="adj1"/>
              <a:gd fmla="val -106324" name="adj2"/>
            </a:avLst>
          </a:prstGeom>
          <a:solidFill>
            <a:srgbClr val="FBE4D4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Сохранить в pdf</a:t>
            </a:r>
            <a:endParaRPr sz="1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5"/>
          <p:cNvSpPr txBox="1"/>
          <p:nvPr>
            <p:ph type="title"/>
          </p:nvPr>
        </p:nvSpPr>
        <p:spPr>
          <a:xfrm>
            <a:off x="314036" y="365126"/>
            <a:ext cx="11573164" cy="57029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ru-RU" sz="2800"/>
              <a:t>Предмет и объект курса «Аналитическая визуализация статистических данных»</a:t>
            </a:r>
            <a:endParaRPr/>
          </a:p>
        </p:txBody>
      </p:sp>
      <p:sp>
        <p:nvSpPr>
          <p:cNvPr id="133" name="Google Shape;133;p5"/>
          <p:cNvSpPr/>
          <p:nvPr/>
        </p:nvSpPr>
        <p:spPr>
          <a:xfrm>
            <a:off x="397164" y="935421"/>
            <a:ext cx="11573164" cy="577941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ru-RU" sz="2000" u="sng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Визуализация статистических данных </a:t>
            </a:r>
            <a:r>
              <a:rPr b="1" lang="ru-RU" sz="20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– это междисциплинарная область, объединяющая теоретические знания, алгоритмы и  программные возможности </a:t>
            </a:r>
            <a:r>
              <a:rPr b="1" i="1" lang="ru-RU" sz="20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графического представления данных на этапах статистического исследования</a:t>
            </a:r>
            <a:endParaRPr/>
          </a:p>
          <a:p>
            <a:pPr indent="0" lvl="0" marL="0" marR="0" rtl="0" algn="l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p5"/>
          <p:cNvSpPr/>
          <p:nvPr/>
        </p:nvSpPr>
        <p:spPr>
          <a:xfrm>
            <a:off x="314036" y="2890345"/>
            <a:ext cx="5361550" cy="2490952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ru-RU" sz="2400" u="sng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Предмет курса </a:t>
            </a:r>
            <a:r>
              <a:rPr b="1" lang="ru-RU" sz="24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– методы и программные коды (R) отображения статистических данных с помощью графических элементов…..</a:t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5"/>
          <p:cNvSpPr/>
          <p:nvPr/>
        </p:nvSpPr>
        <p:spPr>
          <a:xfrm>
            <a:off x="7073463" y="2007476"/>
            <a:ext cx="4721374" cy="1618594"/>
          </a:xfrm>
          <a:prstGeom prst="rect">
            <a:avLst/>
          </a:prstGeom>
          <a:solidFill>
            <a:srgbClr val="DDEAF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8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выработки </a:t>
            </a:r>
            <a:r>
              <a:rPr b="1" lang="ru-RU" sz="1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гипотез исследования </a:t>
            </a:r>
            <a:r>
              <a:rPr b="1" lang="ru-RU" sz="18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(например, выявления трендов, определения выбросов, характеристики типов распределения (НЗР?)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5"/>
          <p:cNvSpPr/>
          <p:nvPr/>
        </p:nvSpPr>
        <p:spPr>
          <a:xfrm>
            <a:off x="5758714" y="3459845"/>
            <a:ext cx="1136072" cy="1397876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D0CEC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для целей</a:t>
            </a:r>
            <a:endParaRPr/>
          </a:p>
        </p:txBody>
      </p:sp>
      <p:sp>
        <p:nvSpPr>
          <p:cNvPr id="137" name="Google Shape;137;p5"/>
          <p:cNvSpPr/>
          <p:nvPr/>
        </p:nvSpPr>
        <p:spPr>
          <a:xfrm>
            <a:off x="7073463" y="3846787"/>
            <a:ext cx="4804501" cy="1271752"/>
          </a:xfrm>
          <a:prstGeom prst="rect">
            <a:avLst/>
          </a:prstGeom>
          <a:solidFill>
            <a:srgbClr val="D5DBE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8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построения </a:t>
            </a:r>
            <a:r>
              <a:rPr b="1" lang="ru-RU" sz="1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траекторий статистического исследования </a:t>
            </a:r>
            <a:r>
              <a:rPr b="1" lang="ru-RU" sz="18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(например, необходима ли предварительная кластеризация данных?)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5"/>
          <p:cNvSpPr/>
          <p:nvPr/>
        </p:nvSpPr>
        <p:spPr>
          <a:xfrm>
            <a:off x="7082699" y="5294694"/>
            <a:ext cx="4804501" cy="1420141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8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Представления </a:t>
            </a:r>
            <a:r>
              <a:rPr b="1" lang="ru-RU" sz="1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результатов</a:t>
            </a:r>
            <a:r>
              <a:rPr b="1" lang="ru-RU" sz="18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 статистических исследований (например, деревья классификации, линии регрессии и доверительные интервалы)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50"/>
          <p:cNvSpPr txBox="1"/>
          <p:nvPr>
            <p:ph type="title"/>
          </p:nvPr>
        </p:nvSpPr>
        <p:spPr>
          <a:xfrm>
            <a:off x="430924" y="365125"/>
            <a:ext cx="10922876" cy="7279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ru-RU"/>
              <a:t>Сглаживание по группам единиц</a:t>
            </a:r>
            <a:endParaRPr/>
          </a:p>
        </p:txBody>
      </p:sp>
      <p:sp>
        <p:nvSpPr>
          <p:cNvPr id="450" name="Google Shape;450;p50"/>
          <p:cNvSpPr/>
          <p:nvPr/>
        </p:nvSpPr>
        <p:spPr>
          <a:xfrm>
            <a:off x="430924" y="1597572"/>
            <a:ext cx="11140965" cy="425669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2400">
                <a:solidFill>
                  <a:srgbClr val="548135"/>
                </a:solidFill>
                <a:latin typeface="Calibri"/>
                <a:ea typeface="Calibri"/>
                <a:cs typeface="Calibri"/>
                <a:sym typeface="Calibri"/>
              </a:rPr>
              <a:t>&gt; # Сглаживание для каждой группы регионов (по категориальной переменной typ_1)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24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&gt; g &lt;- ggplot(data = reg_1)+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24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           geom_smooth(mapping = aes(x = wage_19, y=expen_19, </a:t>
            </a:r>
            <a:r>
              <a:rPr b="1" lang="ru-RU" sz="2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linetype=tip_1</a:t>
            </a:r>
            <a:r>
              <a:rPr b="1" lang="ru-RU" sz="24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))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24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&gt; g</a:t>
            </a:r>
            <a:endParaRPr b="1" sz="24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51"/>
          <p:cNvSpPr txBox="1"/>
          <p:nvPr>
            <p:ph type="title"/>
          </p:nvPr>
        </p:nvSpPr>
        <p:spPr>
          <a:xfrm>
            <a:off x="838200" y="365125"/>
            <a:ext cx="10515600" cy="5387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ru-RU"/>
              <a:t>Результат 2.2</a:t>
            </a:r>
            <a:endParaRPr/>
          </a:p>
        </p:txBody>
      </p:sp>
      <p:pic>
        <p:nvPicPr>
          <p:cNvPr id="456" name="Google Shape;456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87366" y="1076326"/>
            <a:ext cx="8549344" cy="5536638"/>
          </a:xfrm>
          <a:prstGeom prst="rect">
            <a:avLst/>
          </a:prstGeom>
          <a:noFill/>
          <a:ln>
            <a:noFill/>
          </a:ln>
        </p:spPr>
      </p:pic>
      <p:pic>
        <p:nvPicPr>
          <p:cNvPr id="457" name="Google Shape;457;p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654036" y="2052038"/>
            <a:ext cx="2301195" cy="16763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52"/>
          <p:cNvSpPr txBox="1"/>
          <p:nvPr>
            <p:ph type="title"/>
          </p:nvPr>
        </p:nvSpPr>
        <p:spPr>
          <a:xfrm>
            <a:off x="588579" y="365125"/>
            <a:ext cx="10765221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ru-RU" sz="3600"/>
              <a:t>Удалить доверительный интервал, выделить линии по категориям цветом, увеличить размер линии</a:t>
            </a:r>
            <a:endParaRPr/>
          </a:p>
        </p:txBody>
      </p:sp>
      <p:sp>
        <p:nvSpPr>
          <p:cNvPr id="463" name="Google Shape;463;p52"/>
          <p:cNvSpPr/>
          <p:nvPr/>
        </p:nvSpPr>
        <p:spPr>
          <a:xfrm>
            <a:off x="483476" y="2165132"/>
            <a:ext cx="11298621" cy="2438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24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&gt; g &lt;- ggplot(data = reg_1)+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24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           geom_smooth(mapping = aes(x = wage_19, y=expen_19, linetype=tip_1, </a:t>
            </a:r>
            <a:r>
              <a:rPr b="1" lang="ru-RU" sz="240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color=tip_1</a:t>
            </a:r>
            <a:r>
              <a:rPr b="1" lang="ru-RU" sz="24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), </a:t>
            </a:r>
            <a:r>
              <a:rPr b="1" lang="ru-RU" sz="2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se=FALSE</a:t>
            </a:r>
            <a:r>
              <a:rPr b="1" lang="ru-RU" sz="24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b="1" lang="ru-RU" sz="24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size=2</a:t>
            </a:r>
            <a:r>
              <a:rPr b="1" lang="ru-RU" sz="24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24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&gt; g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53"/>
          <p:cNvSpPr txBox="1"/>
          <p:nvPr>
            <p:ph type="title"/>
          </p:nvPr>
        </p:nvSpPr>
        <p:spPr>
          <a:xfrm>
            <a:off x="231228" y="365126"/>
            <a:ext cx="11122572" cy="517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ru-RU" sz="2800"/>
              <a:t>Результат 2.4 </a:t>
            </a:r>
            <a:br>
              <a:rPr lang="ru-RU" sz="2800"/>
            </a:br>
            <a:r>
              <a:rPr b="1" lang="ru-RU" sz="2800">
                <a:solidFill>
                  <a:schemeClr val="accent1"/>
                </a:solidFill>
              </a:rPr>
              <a:t>(зависимость среднедушевых расходов населения от уровня заработной платы по группам регионов, различных по уровню экономического развития) </a:t>
            </a:r>
            <a:endParaRPr/>
          </a:p>
        </p:txBody>
      </p:sp>
      <p:pic>
        <p:nvPicPr>
          <p:cNvPr id="469" name="Google Shape;469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1544" y="1133211"/>
            <a:ext cx="6856711" cy="53596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54"/>
          <p:cNvSpPr txBox="1"/>
          <p:nvPr>
            <p:ph type="title"/>
          </p:nvPr>
        </p:nvSpPr>
        <p:spPr>
          <a:xfrm>
            <a:off x="304800" y="365125"/>
            <a:ext cx="11634952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lang="ru-RU" sz="2400"/>
              <a:t>Результат 2.5 </a:t>
            </a:r>
            <a:br>
              <a:rPr lang="ru-RU" sz="2400"/>
            </a:br>
            <a:r>
              <a:rPr b="1" lang="ru-RU" sz="2400">
                <a:solidFill>
                  <a:schemeClr val="accent1"/>
                </a:solidFill>
              </a:rPr>
              <a:t>(зависимость уровня инфляции (ИПЦ) от темпов экономического роста (gdp_g_18) по группам регионов, различных по  уровню экономического развития) </a:t>
            </a:r>
            <a:endParaRPr sz="2400"/>
          </a:p>
        </p:txBody>
      </p:sp>
      <p:pic>
        <p:nvPicPr>
          <p:cNvPr id="475" name="Google Shape;475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03881" y="1690688"/>
            <a:ext cx="6383319" cy="4990114"/>
          </a:xfrm>
          <a:prstGeom prst="rect">
            <a:avLst/>
          </a:prstGeom>
          <a:noFill/>
          <a:ln>
            <a:noFill/>
          </a:ln>
        </p:spPr>
      </p:pic>
      <p:sp>
        <p:nvSpPr>
          <p:cNvPr id="476" name="Google Shape;476;p54"/>
          <p:cNvSpPr/>
          <p:nvPr/>
        </p:nvSpPr>
        <p:spPr>
          <a:xfrm>
            <a:off x="304800" y="1923393"/>
            <a:ext cx="4845269" cy="3079531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&gt; g &lt;- ggplot(data = reg_1)+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 geom_smooth(mapping = aes(x = </a:t>
            </a:r>
            <a:r>
              <a:rPr b="1" lang="ru-RU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gdp_g_18</a:t>
            </a:r>
            <a:r>
              <a:rPr b="1" lang="ru-RU" sz="1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, y=</a:t>
            </a:r>
            <a:r>
              <a:rPr b="1" lang="ru-RU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cpi_19</a:t>
            </a:r>
            <a:r>
              <a:rPr b="1" lang="ru-RU" sz="1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, linetype=</a:t>
            </a:r>
            <a:r>
              <a:rPr b="1" lang="ru-RU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tip_1</a:t>
            </a:r>
            <a:r>
              <a:rPr b="1" lang="ru-RU" sz="1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, color=tip_1), </a:t>
            </a:r>
            <a:r>
              <a:rPr b="1" lang="ru-RU" sz="18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se=FALSE</a:t>
            </a:r>
            <a:r>
              <a:rPr b="1" lang="ru-RU" sz="1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, size=2)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&gt; g</a:t>
            </a:r>
            <a:endParaRPr b="1" sz="18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77" name="Google Shape;477;p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19200" y="4371953"/>
            <a:ext cx="2792212" cy="20340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55"/>
          <p:cNvSpPr txBox="1"/>
          <p:nvPr>
            <p:ph type="title"/>
          </p:nvPr>
        </p:nvSpPr>
        <p:spPr>
          <a:xfrm>
            <a:off x="357351" y="365126"/>
            <a:ext cx="11330151" cy="70693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lang="ru-RU" sz="2400"/>
              <a:t>Сглаживание метод “</a:t>
            </a:r>
            <a:r>
              <a:rPr b="1" lang="ru-RU" sz="2400">
                <a:solidFill>
                  <a:srgbClr val="FF0000"/>
                </a:solidFill>
              </a:rPr>
              <a:t>lm</a:t>
            </a:r>
            <a:r>
              <a:rPr b="1" lang="ru-RU" sz="2400"/>
              <a:t>”.  </a:t>
            </a:r>
            <a:br>
              <a:rPr b="1" lang="ru-RU" sz="2400"/>
            </a:br>
            <a:r>
              <a:rPr b="1" lang="ru-RU" sz="2400">
                <a:solidFill>
                  <a:srgbClr val="548135"/>
                </a:solidFill>
              </a:rPr>
              <a:t>Зависимость среднедушевых расходов населения от уровня заработной платы</a:t>
            </a:r>
            <a:endParaRPr/>
          </a:p>
        </p:txBody>
      </p:sp>
      <p:sp>
        <p:nvSpPr>
          <p:cNvPr id="483" name="Google Shape;483;p55"/>
          <p:cNvSpPr/>
          <p:nvPr/>
        </p:nvSpPr>
        <p:spPr>
          <a:xfrm>
            <a:off x="367865" y="1450428"/>
            <a:ext cx="11330150" cy="280626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8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&gt; g &lt;- ggplot(data = reg_1,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8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            mapping = aes(x = wage_19,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8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                          y=expen_19))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8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&gt; g + geom_smooth(</a:t>
            </a:r>
            <a:r>
              <a:rPr b="1" lang="ru-RU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method = 'lm',  </a:t>
            </a:r>
            <a:r>
              <a:rPr b="1" lang="ru-RU" sz="18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col="purple")+geom_point()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56"/>
          <p:cNvSpPr txBox="1"/>
          <p:nvPr>
            <p:ph type="title"/>
          </p:nvPr>
        </p:nvSpPr>
        <p:spPr>
          <a:xfrm>
            <a:off x="325821" y="365125"/>
            <a:ext cx="11330151" cy="80152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Calibri"/>
              <a:buNone/>
            </a:pPr>
            <a:r>
              <a:rPr b="1" lang="ru-RU" sz="3600">
                <a:solidFill>
                  <a:schemeClr val="dk2"/>
                </a:solidFill>
              </a:rPr>
              <a:t>Результат 2.6</a:t>
            </a:r>
            <a:br>
              <a:rPr b="1" lang="ru-RU" sz="3600">
                <a:solidFill>
                  <a:srgbClr val="548135"/>
                </a:solidFill>
              </a:rPr>
            </a:br>
            <a:r>
              <a:rPr b="1" lang="ru-RU" sz="2700">
                <a:solidFill>
                  <a:srgbClr val="548135"/>
                </a:solidFill>
              </a:rPr>
              <a:t>Линейная зависимость среднедушевых расходов населения от уровня заработной платы по регионам Российской Федерации (</a:t>
            </a:r>
            <a:r>
              <a:rPr b="1" lang="ru-RU" sz="2700">
                <a:solidFill>
                  <a:srgbClr val="FF0000"/>
                </a:solidFill>
              </a:rPr>
              <a:t>метод  lm</a:t>
            </a:r>
            <a:r>
              <a:rPr b="1" lang="ru-RU" sz="2700">
                <a:solidFill>
                  <a:srgbClr val="548135"/>
                </a:solidFill>
              </a:rPr>
              <a:t>)</a:t>
            </a:r>
            <a:endParaRPr sz="2700">
              <a:solidFill>
                <a:srgbClr val="548135"/>
              </a:solidFill>
            </a:endParaRPr>
          </a:p>
        </p:txBody>
      </p:sp>
      <p:pic>
        <p:nvPicPr>
          <p:cNvPr id="489" name="Google Shape;489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93380" y="1306825"/>
            <a:ext cx="6941394" cy="54776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57"/>
          <p:cNvSpPr txBox="1"/>
          <p:nvPr>
            <p:ph type="title"/>
          </p:nvPr>
        </p:nvSpPr>
        <p:spPr>
          <a:xfrm>
            <a:off x="357351" y="365126"/>
            <a:ext cx="11330151" cy="70693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lang="ru-RU" sz="2400"/>
              <a:t>Сглаживание метод “</a:t>
            </a:r>
            <a:r>
              <a:rPr b="1" lang="ru-RU" sz="2400">
                <a:solidFill>
                  <a:srgbClr val="FF0000"/>
                </a:solidFill>
              </a:rPr>
              <a:t>gam</a:t>
            </a:r>
            <a:r>
              <a:rPr b="1" lang="ru-RU" sz="2400"/>
              <a:t>”.  </a:t>
            </a:r>
            <a:br>
              <a:rPr b="1" lang="ru-RU" sz="2400"/>
            </a:br>
            <a:r>
              <a:rPr b="1" lang="ru-RU" sz="2400">
                <a:solidFill>
                  <a:srgbClr val="548135"/>
                </a:solidFill>
              </a:rPr>
              <a:t>Зависимость среднедушевых расходов населения от уровня заработной платы</a:t>
            </a:r>
            <a:endParaRPr/>
          </a:p>
        </p:txBody>
      </p:sp>
      <p:sp>
        <p:nvSpPr>
          <p:cNvPr id="495" name="Google Shape;495;p57"/>
          <p:cNvSpPr/>
          <p:nvPr/>
        </p:nvSpPr>
        <p:spPr>
          <a:xfrm>
            <a:off x="367865" y="1450428"/>
            <a:ext cx="11330150" cy="280626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&gt; g &lt;- ggplot(data = reg_1,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           mapping = aes(x = wage_19,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                         y=expen_19))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&gt; g + geom_smooth(method </a:t>
            </a:r>
            <a:r>
              <a:rPr b="1" lang="ru-RU" sz="20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= 'gam', </a:t>
            </a:r>
            <a:r>
              <a:rPr b="1" lang="ru-RU" sz="20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formula = y ~ s(x, bs = "cs", k = 4), </a:t>
            </a:r>
            <a:r>
              <a:rPr b="1" lang="ru-RU" sz="20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col="purple")+geom_point()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58"/>
          <p:cNvSpPr txBox="1"/>
          <p:nvPr>
            <p:ph type="title"/>
          </p:nvPr>
        </p:nvSpPr>
        <p:spPr>
          <a:xfrm>
            <a:off x="262759" y="365125"/>
            <a:ext cx="11091041" cy="71744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Calibri"/>
              <a:buNone/>
            </a:pPr>
            <a:r>
              <a:rPr b="1" lang="ru-RU" sz="2800">
                <a:solidFill>
                  <a:schemeClr val="dk2"/>
                </a:solidFill>
              </a:rPr>
              <a:t>Результат 2.7</a:t>
            </a:r>
            <a:br>
              <a:rPr b="1" lang="ru-RU" sz="2800">
                <a:solidFill>
                  <a:srgbClr val="548135"/>
                </a:solidFill>
              </a:rPr>
            </a:br>
            <a:r>
              <a:rPr b="1" lang="ru-RU" sz="2800">
                <a:solidFill>
                  <a:srgbClr val="548135"/>
                </a:solidFill>
              </a:rPr>
              <a:t>Зависимость среднедушевых расходов населения от уровня заработной платы по регионам Российской Федерации (</a:t>
            </a:r>
            <a:r>
              <a:rPr b="1" lang="ru-RU" sz="2800">
                <a:solidFill>
                  <a:srgbClr val="FF0000"/>
                </a:solidFill>
              </a:rPr>
              <a:t>метод  gam</a:t>
            </a:r>
            <a:r>
              <a:rPr b="1" lang="ru-RU" sz="2800">
                <a:solidFill>
                  <a:srgbClr val="548135"/>
                </a:solidFill>
              </a:rPr>
              <a:t>)</a:t>
            </a:r>
            <a:endParaRPr sz="2800"/>
          </a:p>
        </p:txBody>
      </p:sp>
      <p:pic>
        <p:nvPicPr>
          <p:cNvPr id="501" name="Google Shape;501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54620" y="1334819"/>
            <a:ext cx="6834226" cy="53567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59"/>
          <p:cNvSpPr txBox="1"/>
          <p:nvPr>
            <p:ph type="title"/>
          </p:nvPr>
        </p:nvSpPr>
        <p:spPr>
          <a:xfrm>
            <a:off x="838200" y="365126"/>
            <a:ext cx="10515600" cy="517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ru-RU"/>
              <a:t>Метод gam</a:t>
            </a:r>
            <a:endParaRPr/>
          </a:p>
        </p:txBody>
      </p:sp>
      <p:sp>
        <p:nvSpPr>
          <p:cNvPr id="507" name="Google Shape;507;p59"/>
          <p:cNvSpPr/>
          <p:nvPr/>
        </p:nvSpPr>
        <p:spPr>
          <a:xfrm>
            <a:off x="517236" y="974012"/>
            <a:ext cx="7370619" cy="3438525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800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rPr>
              <a:t>Generalized Additive Model (gam) </a:t>
            </a:r>
            <a:r>
              <a:rPr lang="ru-RU" sz="1800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rPr>
              <a:t>- </a:t>
            </a:r>
            <a:r>
              <a:rPr b="1" lang="ru-RU" sz="1800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rPr>
              <a:t>обобщенная аддитивная модель – зависимая </a:t>
            </a:r>
            <a:r>
              <a:rPr lang="ru-RU" sz="1800">
                <a:solidFill>
                  <a:srgbClr val="4D5156"/>
                </a:solidFill>
                <a:latin typeface="Arial"/>
                <a:ea typeface="Arial"/>
                <a:cs typeface="Arial"/>
                <a:sym typeface="Arial"/>
              </a:rPr>
              <a:t>переменная линейно зависит от неизвестных гладких функций некоторых переменных-предикторов</a:t>
            </a:r>
            <a:endParaRPr/>
          </a:p>
          <a:p>
            <a:pPr indent="0" lvl="0" marL="0" marR="0" rtl="0" algn="l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rgbClr val="4D5156"/>
                </a:solidFill>
                <a:latin typeface="Arial"/>
                <a:ea typeface="Arial"/>
                <a:cs typeface="Arial"/>
                <a:sym typeface="Arial"/>
              </a:rPr>
              <a:t>Р</a:t>
            </a:r>
            <a:r>
              <a:rPr lang="ru-RU" sz="1800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rPr>
              <a:t>яд предикторной переменной в модели делится  на несколько частей, а затем подгоняется гладкая (напр.,полиномиальная) функция к каждой части отдельно. Затем эти сглаженные значения используются для построения линейной регрессии. При этом основание подгонки - минимизация остатков.</a:t>
            </a:r>
            <a:endParaRPr sz="1800">
              <a:solidFill>
                <a:srgbClr val="1E4E7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rPr>
              <a:t>Для построения модели зависимости y от x </a:t>
            </a:r>
            <a:r>
              <a:rPr i="1" lang="ru-RU" sz="1800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rPr>
              <a:t>не требуется гипотеза линейной связи</a:t>
            </a:r>
            <a:r>
              <a:rPr lang="ru-RU" sz="1800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rPr>
              <a:t> результативной переменной (y) и факторной (x)  переменной (предиктора).</a:t>
            </a:r>
            <a:endParaRPr sz="1800">
              <a:solidFill>
                <a:srgbClr val="1E4E7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08" name="Google Shape;508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51220" y="974012"/>
            <a:ext cx="4086225" cy="3438525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Google Shape;509;p59"/>
          <p:cNvSpPr/>
          <p:nvPr/>
        </p:nvSpPr>
        <p:spPr>
          <a:xfrm>
            <a:off x="4466826" y="4503679"/>
            <a:ext cx="7370619" cy="2180900"/>
          </a:xfrm>
          <a:prstGeom prst="rect">
            <a:avLst/>
          </a:prstGeom>
          <a:solidFill>
            <a:srgbClr val="D8E2F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800" u="sng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Источники:</a:t>
            </a:r>
            <a:endParaRPr b="1" sz="1800" u="sng">
              <a:solidFill>
                <a:srgbClr val="1E4E79"/>
              </a:solidFill>
              <a:latin typeface="Arial"/>
              <a:ea typeface="Arial"/>
              <a:cs typeface="Arial"/>
              <a:sym typeface="Arial"/>
              <a:hlinkClick r:id="rId5">
                <a:extLst>
                  <a:ext uri="{A12FA001-AC4F-418D-AE19-62706E023703}">
                    <ahyp:hlinkClr val="tx"/>
                  </a:ext>
                </a:extLst>
              </a:hlinkClick>
            </a:endParaRPr>
          </a:p>
          <a:p>
            <a:pPr indent="0" lvl="0" marL="0" marR="0" rtl="0" algn="l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ru-RU" sz="1800" u="sng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https://russianblogs.com/article/9232898518/</a:t>
            </a:r>
            <a:endParaRPr b="1" sz="1800" u="sng">
              <a:solidFill>
                <a:srgbClr val="1E4E7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ru-RU" sz="1800" u="sng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https://stackoverflow.com/questions/66571093/how-to-plot-splines-of-a-generalized-additive-model</a:t>
            </a:r>
            <a:endParaRPr b="1" sz="1800" u="sng">
              <a:solidFill>
                <a:srgbClr val="1E4E7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ru-RU" sz="1800" u="sng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rPr>
              <a:t>https://hmong.ru/wiki/Generalized_additive_model</a:t>
            </a:r>
            <a:endParaRPr b="1" sz="1800" u="sng">
              <a:solidFill>
                <a:srgbClr val="1E4E7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6"/>
          <p:cNvSpPr txBox="1"/>
          <p:nvPr>
            <p:ph type="title"/>
          </p:nvPr>
        </p:nvSpPr>
        <p:spPr>
          <a:xfrm>
            <a:off x="388883" y="365126"/>
            <a:ext cx="10964917" cy="52825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b="1" lang="ru-RU"/>
              <a:t>Немного истории</a:t>
            </a:r>
            <a:endParaRPr/>
          </a:p>
        </p:txBody>
      </p:sp>
      <p:sp>
        <p:nvSpPr>
          <p:cNvPr id="144" name="Google Shape;144;p6"/>
          <p:cNvSpPr/>
          <p:nvPr/>
        </p:nvSpPr>
        <p:spPr>
          <a:xfrm>
            <a:off x="220717" y="840829"/>
            <a:ext cx="6716111" cy="4561488"/>
          </a:xfrm>
          <a:prstGeom prst="flowChartPunchedTape">
            <a:avLst/>
          </a:prstGeom>
          <a:noFill/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ru-RU" sz="2400" u="none" strike="noStrik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История статистических графиков насчитывает </a:t>
            </a:r>
            <a:r>
              <a:rPr b="1" i="1" lang="ru-RU" sz="2400" u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менее 300 лет.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ru-RU" sz="2400" u="none" strike="noStrik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Хотя древние римляне и арабы умели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ru-RU" sz="2400" u="none" strike="noStrik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хорошо обращаться с цифрами, они не пользовались гистограммами или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ru-RU" sz="2400" u="none" strike="noStrik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кривыми для визуального представления величин.</a:t>
            </a:r>
            <a:endParaRPr b="1" sz="240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6"/>
          <p:cNvSpPr/>
          <p:nvPr/>
        </p:nvSpPr>
        <p:spPr>
          <a:xfrm>
            <a:off x="5990896" y="1773381"/>
            <a:ext cx="5780689" cy="4816605"/>
          </a:xfrm>
          <a:prstGeom prst="flowChartPunchedTape">
            <a:avLst/>
          </a:prstGeom>
          <a:solidFill>
            <a:schemeClr val="lt2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1800" u="none" strike="noStrike">
              <a:solidFill>
                <a:srgbClr val="C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ru-RU" sz="1800" u="none" strike="noStrike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rPr>
              <a:t>Рене Декарт (1596-1650 годы), </a:t>
            </a:r>
            <a:r>
              <a:rPr b="0" i="0" lang="ru-RU" sz="1800" u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французский энциклопедист и философ,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800" u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впервые начал использовать </a:t>
            </a:r>
            <a:r>
              <a:rPr b="1" i="1" lang="ru-RU" sz="1800" u="none" strike="noStrike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rPr>
              <a:t>прямоугольную систему координат </a:t>
            </a:r>
            <a:r>
              <a:rPr b="0" i="0" lang="ru-RU" sz="1800" u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с целью визуализации своих наблюдений. Однако </a:t>
            </a:r>
            <a:r>
              <a:rPr b="1" i="1" lang="ru-RU" sz="1800" u="none" strike="noStrike">
                <a:solidFill>
                  <a:srgbClr val="C00000"/>
                </a:solidFill>
                <a:latin typeface="Verdana"/>
                <a:ea typeface="Verdana"/>
                <a:cs typeface="Verdana"/>
                <a:sym typeface="Verdana"/>
              </a:rPr>
              <a:t>первым </a:t>
            </a:r>
            <a:r>
              <a:rPr b="0" i="0" lang="ru-RU" sz="1800" u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начал готовить графические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800" u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представления статистических данных в близком к современному виду, шотландский инженер-экономист </a:t>
            </a:r>
            <a:r>
              <a:rPr b="1" i="1" lang="ru-RU" sz="1800" u="none" strike="noStrike">
                <a:solidFill>
                  <a:srgbClr val="C00000"/>
                </a:solidFill>
                <a:latin typeface="Verdana"/>
                <a:ea typeface="Verdana"/>
                <a:cs typeface="Verdana"/>
                <a:sym typeface="Verdana"/>
              </a:rPr>
              <a:t>Уильям Плэйфэйр (1759-1823 годы)</a:t>
            </a:r>
            <a:endParaRPr b="1" i="1" sz="18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6" name="Google Shape;146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302968" y="629253"/>
            <a:ext cx="2019300" cy="205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60"/>
          <p:cNvSpPr txBox="1"/>
          <p:nvPr>
            <p:ph type="title"/>
          </p:nvPr>
        </p:nvSpPr>
        <p:spPr>
          <a:xfrm>
            <a:off x="378372" y="365126"/>
            <a:ext cx="11340662" cy="6964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b="1" lang="ru-RU" sz="2800"/>
              <a:t>Сглаживание метод “</a:t>
            </a:r>
            <a:r>
              <a:rPr b="1" lang="ru-RU" sz="2800">
                <a:solidFill>
                  <a:srgbClr val="FF0000"/>
                </a:solidFill>
              </a:rPr>
              <a:t>loess</a:t>
            </a:r>
            <a:r>
              <a:rPr b="1" lang="ru-RU" sz="2800"/>
              <a:t>”.  </a:t>
            </a:r>
            <a:br>
              <a:rPr b="1" lang="ru-RU" sz="2800"/>
            </a:br>
            <a:r>
              <a:rPr b="1" lang="ru-RU" sz="2800">
                <a:solidFill>
                  <a:srgbClr val="548135"/>
                </a:solidFill>
              </a:rPr>
              <a:t>Зависимость среднедушевых расходов населения от уровня заработной платы</a:t>
            </a:r>
            <a:endParaRPr sz="2800"/>
          </a:p>
        </p:txBody>
      </p:sp>
      <p:sp>
        <p:nvSpPr>
          <p:cNvPr id="515" name="Google Shape;515;p60"/>
          <p:cNvSpPr/>
          <p:nvPr/>
        </p:nvSpPr>
        <p:spPr>
          <a:xfrm>
            <a:off x="451945" y="1650124"/>
            <a:ext cx="11204027" cy="210206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&gt; g &lt;- ggplot(data = reg_1,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           mapping = aes(x = wage_19,  y = expen_19,</a:t>
            </a:r>
            <a:r>
              <a:rPr b="1" lang="ru-RU" sz="1800">
                <a:solidFill>
                  <a:srgbClr val="9F0F95"/>
                </a:solidFill>
                <a:latin typeface="Calibri"/>
                <a:ea typeface="Calibri"/>
                <a:cs typeface="Calibri"/>
                <a:sym typeface="Calibri"/>
              </a:rPr>
              <a:t>color="purple</a:t>
            </a:r>
            <a:r>
              <a:rPr b="1" lang="ru-RU" sz="1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"))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&gt; g + geom_point(color = </a:t>
            </a:r>
            <a:r>
              <a:rPr b="1" lang="ru-RU" sz="1800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"blue") </a:t>
            </a:r>
            <a:r>
              <a:rPr b="1" lang="ru-RU" sz="1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+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 geom_smooth(</a:t>
            </a:r>
            <a:r>
              <a:rPr b="1" lang="ru-RU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method = "loess")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61"/>
          <p:cNvSpPr txBox="1"/>
          <p:nvPr>
            <p:ph type="title"/>
          </p:nvPr>
        </p:nvSpPr>
        <p:spPr>
          <a:xfrm>
            <a:off x="157655" y="365126"/>
            <a:ext cx="11708524" cy="146367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Calibri"/>
              <a:buNone/>
            </a:pPr>
            <a:r>
              <a:rPr b="1" lang="ru-RU" sz="2800">
                <a:solidFill>
                  <a:schemeClr val="dk2"/>
                </a:solidFill>
              </a:rPr>
              <a:t>Результат 2.8</a:t>
            </a:r>
            <a:br>
              <a:rPr b="1" lang="ru-RU" sz="2800">
                <a:solidFill>
                  <a:srgbClr val="548135"/>
                </a:solidFill>
              </a:rPr>
            </a:br>
            <a:r>
              <a:rPr b="1" lang="ru-RU" sz="2800">
                <a:solidFill>
                  <a:srgbClr val="548135"/>
                </a:solidFill>
              </a:rPr>
              <a:t>Зависимость среднедушевых расходов населения от уровня заработной платы по регионам Российской Федерации (метод loess)</a:t>
            </a:r>
            <a:endParaRPr sz="2800"/>
          </a:p>
        </p:txBody>
      </p:sp>
      <p:pic>
        <p:nvPicPr>
          <p:cNvPr id="521" name="Google Shape;521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3076" y="1747240"/>
            <a:ext cx="6258078" cy="4879532"/>
          </a:xfrm>
          <a:prstGeom prst="rect">
            <a:avLst/>
          </a:prstGeom>
          <a:noFill/>
          <a:ln>
            <a:noFill/>
          </a:ln>
        </p:spPr>
      </p:pic>
      <p:pic>
        <p:nvPicPr>
          <p:cNvPr id="522" name="Google Shape;522;p6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52695" y="2191546"/>
            <a:ext cx="2792210" cy="20362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62"/>
          <p:cNvSpPr txBox="1"/>
          <p:nvPr>
            <p:ph type="title"/>
          </p:nvPr>
        </p:nvSpPr>
        <p:spPr>
          <a:xfrm>
            <a:off x="838200" y="365126"/>
            <a:ext cx="10515600" cy="75948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ru-RU"/>
              <a:t>Метод loess (1)</a:t>
            </a:r>
            <a:endParaRPr/>
          </a:p>
        </p:txBody>
      </p:sp>
      <p:sp>
        <p:nvSpPr>
          <p:cNvPr id="528" name="Google Shape;528;p62"/>
          <p:cNvSpPr/>
          <p:nvPr/>
        </p:nvSpPr>
        <p:spPr>
          <a:xfrm>
            <a:off x="641131" y="1124609"/>
            <a:ext cx="7882759" cy="3510454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20212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ru-RU" sz="1800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LOESS</a:t>
            </a:r>
            <a:r>
              <a:rPr lang="ru-RU" sz="1800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 (</a:t>
            </a:r>
            <a:r>
              <a:rPr b="1" lang="ru-RU" sz="1800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locally estimated scatterplot smoothing</a:t>
            </a:r>
            <a:r>
              <a:rPr lang="ru-RU" sz="1800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r>
              <a:rPr b="1" lang="ru-RU" sz="1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-  </a:t>
            </a:r>
            <a:r>
              <a:rPr b="1" lang="ru-RU" sz="1800">
                <a:solidFill>
                  <a:srgbClr val="1E4E7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сглаживание локально оцененной диаграммы рассеяния. Cкользящая регрессия, является обобщением скользящего среднего и полиномиальной регрессии.</a:t>
            </a:r>
            <a:endParaRPr sz="1800">
              <a:solidFill>
                <a:srgbClr val="1E4E7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ru-RU" sz="1800">
                <a:solidFill>
                  <a:srgbClr val="1E4E7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Переменная-предиктор может быть просто индексом от 1 до количества наблюдений при отсутствии независимых переменных. Если доступны другие независимые переменные, их также можно их использовать.</a:t>
            </a:r>
            <a:endParaRPr sz="1800">
              <a:solidFill>
                <a:srgbClr val="1E4E7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ru-RU" sz="1800">
                <a:solidFill>
                  <a:srgbClr val="1E4E7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По мере изменения диапазона сглаживания изменяется и точность подобранной кривой. Критерий - минимум суммы квадратов ошибок (SSE).</a:t>
            </a:r>
            <a:endParaRPr sz="1800">
              <a:solidFill>
                <a:srgbClr val="1E4E7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29" name="Google Shape;529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54262" y="4263185"/>
            <a:ext cx="5209188" cy="24465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6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ru-RU"/>
              <a:t>Метод loess (2)</a:t>
            </a:r>
            <a:endParaRPr/>
          </a:p>
        </p:txBody>
      </p:sp>
      <p:pic>
        <p:nvPicPr>
          <p:cNvPr id="535" name="Google Shape;535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99891" y="727100"/>
            <a:ext cx="5753100" cy="3257550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63"/>
          <p:cNvSpPr/>
          <p:nvPr/>
        </p:nvSpPr>
        <p:spPr>
          <a:xfrm>
            <a:off x="739009" y="1838357"/>
            <a:ext cx="4337488" cy="1325563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https://www.youtube.com/watch?v=Vf7oJ6z2LCc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37" name="Google Shape;537;p6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4988" y="4637154"/>
            <a:ext cx="5695950" cy="59055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38" name="Google Shape;538;p63"/>
          <p:cNvSpPr/>
          <p:nvPr/>
        </p:nvSpPr>
        <p:spPr>
          <a:xfrm>
            <a:off x="5833242" y="5675586"/>
            <a:ext cx="5770014" cy="664009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https://peltiertech.com/loess-smoothing-in-excel/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64"/>
          <p:cNvSpPr txBox="1"/>
          <p:nvPr>
            <p:ph type="title"/>
          </p:nvPr>
        </p:nvSpPr>
        <p:spPr>
          <a:xfrm>
            <a:off x="378372" y="365125"/>
            <a:ext cx="10975428" cy="71744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ru-RU"/>
              <a:t>Сравнение результатов сглаживания</a:t>
            </a:r>
            <a:endParaRPr/>
          </a:p>
        </p:txBody>
      </p:sp>
      <p:pic>
        <p:nvPicPr>
          <p:cNvPr id="544" name="Google Shape;544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87669" y="1500381"/>
            <a:ext cx="8965324" cy="51053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65"/>
          <p:cNvSpPr txBox="1"/>
          <p:nvPr>
            <p:ph type="title"/>
          </p:nvPr>
        </p:nvSpPr>
        <p:spPr>
          <a:xfrm>
            <a:off x="409903" y="365126"/>
            <a:ext cx="11340663" cy="89611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Calibri"/>
              <a:buNone/>
            </a:pPr>
            <a:br>
              <a:rPr b="1" lang="ru-RU" sz="3200">
                <a:solidFill>
                  <a:schemeClr val="dk2"/>
                </a:solidFill>
              </a:rPr>
            </a:br>
            <a:r>
              <a:rPr b="1" lang="ru-RU" sz="3200">
                <a:solidFill>
                  <a:schemeClr val="dk2"/>
                </a:solidFill>
              </a:rPr>
              <a:t># Анализ зависимости </a:t>
            </a:r>
            <a:r>
              <a:rPr b="1" lang="ru-RU" sz="3200">
                <a:solidFill>
                  <a:srgbClr val="FF0000"/>
                </a:solidFill>
              </a:rPr>
              <a:t>по федеральным округам</a:t>
            </a:r>
            <a:br>
              <a:rPr b="1" lang="ru-RU" sz="3200">
                <a:solidFill>
                  <a:schemeClr val="dk2"/>
                </a:solidFill>
              </a:rPr>
            </a:br>
            <a:r>
              <a:rPr b="1" lang="ru-RU" sz="3200">
                <a:solidFill>
                  <a:schemeClr val="dk2"/>
                </a:solidFill>
              </a:rPr>
              <a:t># Добавляем столбец "FO"</a:t>
            </a:r>
            <a:br>
              <a:rPr b="1" lang="ru-RU" sz="3200">
                <a:solidFill>
                  <a:schemeClr val="dk2"/>
                </a:solidFill>
              </a:rPr>
            </a:br>
            <a:endParaRPr b="1" sz="3200">
              <a:solidFill>
                <a:schemeClr val="dk2"/>
              </a:solidFill>
            </a:endParaRPr>
          </a:p>
        </p:txBody>
      </p:sp>
      <p:pic>
        <p:nvPicPr>
          <p:cNvPr id="550" name="Google Shape;550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4704" y="1524001"/>
            <a:ext cx="1927976" cy="4251434"/>
          </a:xfrm>
          <a:prstGeom prst="rect">
            <a:avLst/>
          </a:prstGeom>
          <a:noFill/>
          <a:ln>
            <a:noFill/>
          </a:ln>
        </p:spPr>
      </p:pic>
      <p:sp>
        <p:nvSpPr>
          <p:cNvPr id="551" name="Google Shape;551;p65"/>
          <p:cNvSpPr/>
          <p:nvPr/>
        </p:nvSpPr>
        <p:spPr>
          <a:xfrm>
            <a:off x="4035972" y="1881352"/>
            <a:ext cx="3226676" cy="1387365"/>
          </a:xfrm>
          <a:prstGeom prst="wedgeRectCallout">
            <a:avLst>
              <a:gd fmla="val -92905" name="adj1"/>
              <a:gd fmla="val -59914" name="adj2"/>
            </a:avLst>
          </a:prstGeom>
          <a:solidFill>
            <a:schemeClr val="lt2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Создать в Excel файл FedOkr,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Сохранить CSV(разделители запятые)</a:t>
            </a:r>
            <a:endParaRPr/>
          </a:p>
        </p:txBody>
      </p:sp>
      <p:sp>
        <p:nvSpPr>
          <p:cNvPr id="552" name="Google Shape;552;p65"/>
          <p:cNvSpPr/>
          <p:nvPr/>
        </p:nvSpPr>
        <p:spPr>
          <a:xfrm>
            <a:off x="4803228" y="3699641"/>
            <a:ext cx="7147034" cy="2469931"/>
          </a:xfrm>
          <a:prstGeom prst="rect">
            <a:avLst/>
          </a:prstGeom>
          <a:solidFill>
            <a:schemeClr val="lt2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&gt; </a:t>
            </a:r>
            <a:r>
              <a:rPr b="1" lang="ru-RU" sz="1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reg_2</a:t>
            </a:r>
            <a:r>
              <a:rPr b="1" lang="ru-RU" sz="1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&lt;- read.csv2("FedOkr.csv")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&gt; reg_2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&gt; View(reg_2)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&gt; reg_1$FO&lt;-reg_2$FO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&gt; View(reg_1)</a:t>
            </a:r>
            <a:endParaRPr b="1" sz="18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3" name="Google Shape;553;p65"/>
          <p:cNvSpPr/>
          <p:nvPr/>
        </p:nvSpPr>
        <p:spPr>
          <a:xfrm>
            <a:off x="9133490" y="4183117"/>
            <a:ext cx="2522482" cy="1807780"/>
          </a:xfrm>
          <a:prstGeom prst="wedgeRectCallout">
            <a:avLst>
              <a:gd fmla="val -108333" name="adj1"/>
              <a:gd fmla="val 9593" name="adj2"/>
            </a:avLst>
          </a:prstGeom>
          <a:solidFill>
            <a:srgbClr val="DDEAF6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В reg_1 создается столбец FO и в него из столбца FO  массива reg_2 заносятся данные </a:t>
            </a:r>
            <a:endParaRPr/>
          </a:p>
        </p:txBody>
      </p:sp>
      <p:sp>
        <p:nvSpPr>
          <p:cNvPr id="554" name="Google Shape;554;p65"/>
          <p:cNvSpPr/>
          <p:nvPr/>
        </p:nvSpPr>
        <p:spPr>
          <a:xfrm>
            <a:off x="4803227" y="3079531"/>
            <a:ext cx="1681655" cy="809296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reg_2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66"/>
          <p:cNvSpPr txBox="1"/>
          <p:nvPr>
            <p:ph type="title"/>
          </p:nvPr>
        </p:nvSpPr>
        <p:spPr>
          <a:xfrm>
            <a:off x="273269" y="365125"/>
            <a:ext cx="11529847" cy="7805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1" lang="ru-RU" sz="3200"/>
              <a:t>Сравниваем графики линейной зависимости по федеральным округам (переменная </a:t>
            </a:r>
            <a:r>
              <a:rPr b="1" lang="ru-RU" sz="3200">
                <a:solidFill>
                  <a:srgbClr val="FF0000"/>
                </a:solidFill>
              </a:rPr>
              <a:t>FO</a:t>
            </a:r>
            <a:r>
              <a:rPr b="1" lang="ru-RU" sz="3200"/>
              <a:t>)</a:t>
            </a:r>
            <a:endParaRPr b="1" sz="3200"/>
          </a:p>
        </p:txBody>
      </p:sp>
      <p:sp>
        <p:nvSpPr>
          <p:cNvPr id="560" name="Google Shape;560;p66"/>
          <p:cNvSpPr/>
          <p:nvPr/>
        </p:nvSpPr>
        <p:spPr>
          <a:xfrm>
            <a:off x="357351" y="2091559"/>
            <a:ext cx="11445765" cy="4078013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&gt; g &lt;- ggplot(data = reg_1,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           mapping = aes(x = wage_19,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                         y = expen_19,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                         color = FO</a:t>
            </a:r>
            <a:r>
              <a:rPr b="1" lang="ru-RU" sz="1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,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                         fill = FO</a:t>
            </a:r>
            <a:r>
              <a:rPr b="1" lang="ru-RU" sz="1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))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&gt; g + geom_point() +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 geom_smooth(method = "lm") +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   labs(x = "Среднемесячная начисленная заработная плата работников организаций, руб.",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        y = "Среднедушевые денежные расходы, руб.",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      title = "Зависимость среднедушевых денежных расходов от уровня заработной платы работников организаций",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             subtitle = "По федеральным округам, 2019",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      caption = "Источник: Росстат")</a:t>
            </a:r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67"/>
          <p:cNvSpPr txBox="1"/>
          <p:nvPr>
            <p:ph type="title"/>
          </p:nvPr>
        </p:nvSpPr>
        <p:spPr>
          <a:xfrm>
            <a:off x="346841" y="365126"/>
            <a:ext cx="11456276" cy="136908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ru-RU" sz="2800"/>
              <a:t>Результат 2.9 </a:t>
            </a:r>
            <a:r>
              <a:rPr b="1" lang="ru-RU" sz="2800">
                <a:solidFill>
                  <a:srgbClr val="548135"/>
                </a:solidFill>
              </a:rPr>
              <a:t>Зависимость среднедушевых денежных расходов населения от заработной платы работников организаций по федеральным округам РФ, 2019 г. </a:t>
            </a:r>
            <a:endParaRPr/>
          </a:p>
        </p:txBody>
      </p:sp>
      <p:pic>
        <p:nvPicPr>
          <p:cNvPr id="566" name="Google Shape;566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28193" y="1173998"/>
            <a:ext cx="7088530" cy="5540122"/>
          </a:xfrm>
          <a:prstGeom prst="rect">
            <a:avLst/>
          </a:prstGeom>
          <a:noFill/>
          <a:ln>
            <a:noFill/>
          </a:ln>
        </p:spPr>
      </p:pic>
      <p:pic>
        <p:nvPicPr>
          <p:cNvPr id="567" name="Google Shape;567;p6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759819" y="5002784"/>
            <a:ext cx="2043298" cy="14900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2" name="Google Shape;572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19200" y="294290"/>
            <a:ext cx="10089931" cy="63272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69"/>
          <p:cNvSpPr txBox="1"/>
          <p:nvPr>
            <p:ph type="title"/>
          </p:nvPr>
        </p:nvSpPr>
        <p:spPr>
          <a:xfrm>
            <a:off x="210207" y="365125"/>
            <a:ext cx="11143593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b="1" lang="ru-RU" sz="2800"/>
              <a:t>Сравниваем графики линейной зависимости по группам регионов РФ, различающихся по уровню экономического развития (переменная </a:t>
            </a:r>
            <a:r>
              <a:rPr b="1" lang="ru-RU" sz="2800">
                <a:solidFill>
                  <a:srgbClr val="FF0000"/>
                </a:solidFill>
              </a:rPr>
              <a:t>tip_1</a:t>
            </a:r>
            <a:r>
              <a:rPr b="1" lang="ru-RU" sz="2800"/>
              <a:t>)</a:t>
            </a:r>
            <a:endParaRPr sz="2800"/>
          </a:p>
        </p:txBody>
      </p:sp>
      <p:sp>
        <p:nvSpPr>
          <p:cNvPr id="578" name="Google Shape;578;p69"/>
          <p:cNvSpPr/>
          <p:nvPr/>
        </p:nvSpPr>
        <p:spPr>
          <a:xfrm>
            <a:off x="409903" y="1690688"/>
            <a:ext cx="11361683" cy="460500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&gt; g &lt;- ggplot(data = reg_1,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           mapping = aes(x = wage_19,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                         y = expen_19,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                         color = </a:t>
            </a:r>
            <a:r>
              <a:rPr b="1" lang="ru-RU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tip_1</a:t>
            </a:r>
            <a:r>
              <a:rPr b="1" lang="ru-RU" sz="1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,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                         fill = </a:t>
            </a:r>
            <a:r>
              <a:rPr b="1" lang="ru-RU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tip_1</a:t>
            </a:r>
            <a:r>
              <a:rPr b="1" lang="ru-RU" sz="1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))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&gt; g + geom_point() +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 geom_smooth(method = "lm") +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 labs(x = "Среднемесячная начисленная заработная плата работников организаций, руб.",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      y = "Среднедушевые денежные расходы, руб.",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      title = "Зависимость среднедушевых денежных расходов от уровня заработной платы работников организаций",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      subtitle = "По группам регионов с различным уровнем экономического развития, 2019",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      caption = "Источник: Росстат")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7"/>
          <p:cNvSpPr txBox="1"/>
          <p:nvPr>
            <p:ph type="title"/>
          </p:nvPr>
        </p:nvSpPr>
        <p:spPr>
          <a:xfrm>
            <a:off x="439838" y="365125"/>
            <a:ext cx="10913962" cy="118588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libri"/>
              <a:buNone/>
            </a:pPr>
            <a:r>
              <a:rPr b="1" i="0" lang="ru-RU" sz="2400" u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Плэйфэйр опубликовал </a:t>
            </a:r>
            <a:r>
              <a:rPr b="1" i="0" lang="ru-RU" sz="2400" u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две книги </a:t>
            </a:r>
            <a:r>
              <a:rPr b="1" i="0" lang="ru-RU" sz="2400" u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о развитии мировой торговли на рубеже</a:t>
            </a:r>
            <a:br>
              <a:rPr b="1" i="0" lang="ru-RU" sz="2400" u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i="0" lang="ru-RU" sz="2400" u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ХVIII-ХIX веков (1796-1801 годы), в которых он использовал так называемый</a:t>
            </a:r>
            <a:br>
              <a:rPr b="1" i="0" lang="ru-RU" sz="2400" u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i="0" lang="ru-RU" sz="2400" u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"графический метод“</a:t>
            </a:r>
            <a:r>
              <a:rPr b="1" lang="ru-RU" sz="24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.             Его аргументы:</a:t>
            </a:r>
            <a:endParaRPr/>
          </a:p>
        </p:txBody>
      </p:sp>
      <p:sp>
        <p:nvSpPr>
          <p:cNvPr id="152" name="Google Shape;152;p7"/>
          <p:cNvSpPr/>
          <p:nvPr/>
        </p:nvSpPr>
        <p:spPr>
          <a:xfrm>
            <a:off x="439838" y="1551008"/>
            <a:ext cx="11203522" cy="5104435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1428750" lvl="0" marL="17018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2400" u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428750" lvl="0" marL="17018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428750" lvl="0" marL="17018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2400" u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428750" lvl="0" marL="17018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ru-RU" sz="240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"Выражается надежда, что с помощью этих графиков</a:t>
            </a:r>
            <a:endParaRPr/>
          </a:p>
          <a:p>
            <a:pPr indent="-1428750" lvl="0" marL="17018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ru-RU" sz="240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информация будет восприниматься </a:t>
            </a:r>
            <a:r>
              <a:rPr b="1" i="1" lang="ru-RU" sz="2400" u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без усталости и</a:t>
            </a:r>
            <a:endParaRPr/>
          </a:p>
          <a:p>
            <a:pPr indent="-1428750" lvl="0" marL="17018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ru-RU" sz="2400" u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затруднений</a:t>
            </a:r>
            <a:r>
              <a:rPr b="1" i="1" lang="ru-RU" sz="240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связанных с изучением составляющих ее</a:t>
            </a:r>
            <a:endParaRPr/>
          </a:p>
          <a:p>
            <a:pPr indent="-1428750" lvl="0" marL="17018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ru-RU" sz="240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компонентов"</a:t>
            </a:r>
            <a:endParaRPr/>
          </a:p>
          <a:p>
            <a:pPr indent="1168400" lvl="0" marL="17018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2400" u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125095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ru-RU" sz="240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"Люди высокого положения или активные бизнесмены могут</a:t>
            </a:r>
            <a:endParaRPr/>
          </a:p>
          <a:p>
            <a:pPr indent="125095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ru-RU" sz="240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уделять внимание только </a:t>
            </a:r>
            <a:r>
              <a:rPr b="1" i="1" lang="ru-RU" sz="2400" u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общим выводам </a:t>
            </a:r>
            <a:r>
              <a:rPr b="1" i="1" lang="ru-RU" sz="240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"</a:t>
            </a:r>
            <a:endParaRPr/>
          </a:p>
          <a:p>
            <a:pPr indent="125095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2400" u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61925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ru-RU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“</a:t>
            </a:r>
            <a:r>
              <a:rPr b="1" i="1" lang="ru-RU" sz="240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Графический метод привлекает и стимулирует ум, помогая ему не только в восприятии, но и </a:t>
            </a:r>
            <a:r>
              <a:rPr b="1" i="1" lang="ru-RU" sz="2400" u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в понимании структур и взаимосвязей</a:t>
            </a:r>
            <a:r>
              <a:rPr b="1" i="1" lang="ru-RU" sz="240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”</a:t>
            </a:r>
            <a:endParaRPr b="1" i="1" sz="2400" u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61925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61925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61925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61925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61925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70"/>
          <p:cNvSpPr txBox="1"/>
          <p:nvPr>
            <p:ph type="title"/>
          </p:nvPr>
        </p:nvSpPr>
        <p:spPr>
          <a:xfrm>
            <a:off x="199697" y="365125"/>
            <a:ext cx="11154103" cy="163184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ru-RU" sz="3200"/>
              <a:t>Результат 2.10 </a:t>
            </a:r>
            <a:r>
              <a:rPr b="1" lang="ru-RU" sz="3200">
                <a:solidFill>
                  <a:srgbClr val="548135"/>
                </a:solidFill>
              </a:rPr>
              <a:t>Зависимость среднедушевых денежных расходов населения от заработной платы работников организаций по группам регионам РФ, различающихся по уровню экономического развития, 2019 г. </a:t>
            </a:r>
            <a:endParaRPr sz="3200"/>
          </a:p>
        </p:txBody>
      </p:sp>
      <p:pic>
        <p:nvPicPr>
          <p:cNvPr id="584" name="Google Shape;584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34814" y="1846987"/>
            <a:ext cx="6749137" cy="4648516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Google Shape;585;p7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310502" y="4414204"/>
            <a:ext cx="2043298" cy="14900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0" name="Google Shape;590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7463" y="493986"/>
            <a:ext cx="10016358" cy="62011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72"/>
          <p:cNvSpPr txBox="1"/>
          <p:nvPr>
            <p:ph type="title"/>
          </p:nvPr>
        </p:nvSpPr>
        <p:spPr>
          <a:xfrm>
            <a:off x="838200" y="365126"/>
            <a:ext cx="10515600" cy="101173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ru-RU"/>
              <a:t>Типы данных</a:t>
            </a:r>
            <a:endParaRPr/>
          </a:p>
        </p:txBody>
      </p:sp>
      <p:sp>
        <p:nvSpPr>
          <p:cNvPr id="596" name="Google Shape;596;p72"/>
          <p:cNvSpPr/>
          <p:nvPr/>
        </p:nvSpPr>
        <p:spPr>
          <a:xfrm>
            <a:off x="536028" y="6106510"/>
            <a:ext cx="5990896" cy="59909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https://datstat.ru/tipyi-dannyih-v-statistike/</a:t>
            </a:r>
            <a:endParaRPr b="1" sz="18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97" name="Google Shape;597;p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200" y="1450428"/>
            <a:ext cx="10197662" cy="40990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73"/>
          <p:cNvSpPr txBox="1"/>
          <p:nvPr>
            <p:ph type="title"/>
          </p:nvPr>
        </p:nvSpPr>
        <p:spPr>
          <a:xfrm>
            <a:off x="388883" y="365125"/>
            <a:ext cx="10964917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ru-RU"/>
              <a:t>Задание №1 к семинару (использовать вариационные ряды)</a:t>
            </a:r>
            <a:endParaRPr/>
          </a:p>
        </p:txBody>
      </p:sp>
      <p:sp>
        <p:nvSpPr>
          <p:cNvPr id="603" name="Google Shape;603;p73"/>
          <p:cNvSpPr/>
          <p:nvPr/>
        </p:nvSpPr>
        <p:spPr>
          <a:xfrm>
            <a:off x="430924" y="1965434"/>
            <a:ext cx="11508828" cy="4424856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AutoNum type="arabicPeriod"/>
            </a:pPr>
            <a:r>
              <a:rPr b="1" lang="ru-RU" sz="20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На основе представленного (или собственного) информационного массива сформировать цель и задачи исследования, выбрать результативные и факторные показатели. Обязательно использовать </a:t>
            </a:r>
            <a:r>
              <a:rPr b="1" lang="ru-RU" sz="20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категориальную</a:t>
            </a:r>
            <a:r>
              <a:rPr b="1" lang="ru-RU" sz="20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 (группировочную) переменную</a:t>
            </a:r>
            <a:endParaRPr/>
          </a:p>
          <a:p>
            <a:pPr indent="-215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t/>
            </a:r>
            <a:endParaRPr b="1" sz="200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AutoNum type="arabicPeriod"/>
            </a:pPr>
            <a:r>
              <a:rPr b="1" lang="ru-RU" sz="20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Построить диаграммы рассеяния со сглаживанием </a:t>
            </a:r>
            <a:r>
              <a:rPr b="1" lang="ru-RU" sz="20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по трем методам: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20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а) lm</a:t>
            </a:r>
            <a:endParaRPr b="1" sz="200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20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б) loess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20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в) gam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20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Диаграммы построить </a:t>
            </a:r>
            <a:r>
              <a:rPr b="1" lang="ru-RU" sz="20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для всего массива данных </a:t>
            </a:r>
            <a:r>
              <a:rPr b="1" lang="ru-RU" sz="20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и по выделенным с помощью категориальной переменной </a:t>
            </a:r>
            <a:r>
              <a:rPr b="1" lang="ru-RU" sz="20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группам</a:t>
            </a:r>
            <a:r>
              <a:rPr b="1" lang="ru-RU" sz="20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20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Сделать выводы.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20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3. Подготовить </a:t>
            </a:r>
            <a:r>
              <a:rPr b="1" lang="ru-RU" sz="20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презентацию и код (Word)</a:t>
            </a:r>
            <a:endParaRPr b="1" sz="20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34290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7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3" name="Google Shape;613;p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3172" y="59456"/>
            <a:ext cx="10913515" cy="6793781"/>
          </a:xfrm>
          <a:prstGeom prst="rect">
            <a:avLst/>
          </a:prstGeom>
          <a:noFill/>
          <a:ln>
            <a:noFill/>
          </a:ln>
        </p:spPr>
      </p:pic>
      <p:sp>
        <p:nvSpPr>
          <p:cNvPr id="614" name="Google Shape;614;p75"/>
          <p:cNvSpPr/>
          <p:nvPr/>
        </p:nvSpPr>
        <p:spPr>
          <a:xfrm>
            <a:off x="572655" y="5624945"/>
            <a:ext cx="6373090" cy="117359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ru-RU" sz="1800">
                <a:solidFill>
                  <a:srgbClr val="202124"/>
                </a:solidFill>
                <a:latin typeface="arial"/>
                <a:ea typeface="arial"/>
                <a:cs typeface="arial"/>
                <a:sym typeface="arial"/>
              </a:rPr>
              <a:t>Огива</a:t>
            </a:r>
            <a:r>
              <a:rPr b="0" i="0" lang="ru-RU" sz="1800">
                <a:solidFill>
                  <a:srgbClr val="202124"/>
                </a:solidFill>
                <a:latin typeface="arial"/>
                <a:ea typeface="arial"/>
                <a:cs typeface="arial"/>
                <a:sym typeface="arial"/>
              </a:rPr>
              <a:t> строится аналогично </a:t>
            </a:r>
            <a:r>
              <a:rPr b="1" i="0" lang="ru-RU" sz="1800">
                <a:solidFill>
                  <a:srgbClr val="202124"/>
                </a:solidFill>
                <a:latin typeface="arial"/>
                <a:ea typeface="arial"/>
                <a:cs typeface="arial"/>
                <a:sym typeface="arial"/>
              </a:rPr>
              <a:t>кумуляте</a:t>
            </a:r>
            <a:r>
              <a:rPr b="0" i="0" lang="ru-RU" sz="1800">
                <a:solidFill>
                  <a:srgbClr val="202124"/>
                </a:solidFill>
                <a:latin typeface="arial"/>
                <a:ea typeface="arial"/>
                <a:cs typeface="arial"/>
                <a:sym typeface="arial"/>
              </a:rPr>
              <a:t> с той лишь разницей, что накопленные частоты помещают на оси абсцисс, а значения признака — на оси ординат.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9" name="Google Shape;619;p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50118" y="0"/>
            <a:ext cx="9291764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" name="Google Shape;624;p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50428" y="435988"/>
            <a:ext cx="7891086" cy="6537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9" name="Google Shape;629;p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1640" y="148539"/>
            <a:ext cx="10524437" cy="6560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" name="Google Shape;634;p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84634" y="262828"/>
            <a:ext cx="5089042" cy="63323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8"/>
          <p:cNvSpPr txBox="1"/>
          <p:nvPr>
            <p:ph type="title"/>
          </p:nvPr>
        </p:nvSpPr>
        <p:spPr>
          <a:xfrm>
            <a:off x="451945" y="365125"/>
            <a:ext cx="10901855" cy="980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400"/>
              <a:buFont typeface="Calibri"/>
              <a:buNone/>
            </a:pPr>
            <a:r>
              <a:rPr b="1" lang="ru-RU" sz="2400">
                <a:solidFill>
                  <a:srgbClr val="292929"/>
                </a:solidFill>
                <a:latin typeface="Calibri"/>
                <a:ea typeface="Calibri"/>
                <a:cs typeface="Calibri"/>
                <a:sym typeface="Calibri"/>
              </a:rPr>
              <a:t>Первые </a:t>
            </a:r>
            <a:r>
              <a:rPr b="1" i="0" lang="ru-RU" sz="2400">
                <a:solidFill>
                  <a:srgbClr val="292929"/>
                </a:solidFill>
                <a:latin typeface="Calibri"/>
                <a:ea typeface="Calibri"/>
                <a:cs typeface="Calibri"/>
                <a:sym typeface="Calibri"/>
              </a:rPr>
              <a:t>указания о технике составления графиков </a:t>
            </a:r>
            <a:r>
              <a:rPr b="1" lang="ru-RU" sz="2400">
                <a:solidFill>
                  <a:srgbClr val="292929"/>
                </a:solidFill>
                <a:latin typeface="Calibri"/>
                <a:ea typeface="Calibri"/>
                <a:cs typeface="Calibri"/>
                <a:sym typeface="Calibri"/>
              </a:rPr>
              <a:t> содержатся в книге </a:t>
            </a:r>
            <a:r>
              <a:rPr b="1" i="0" lang="ru-RU" sz="2400">
                <a:solidFill>
                  <a:srgbClr val="292929"/>
                </a:solidFill>
                <a:latin typeface="Calibri"/>
                <a:ea typeface="Calibri"/>
                <a:cs typeface="Calibri"/>
                <a:sym typeface="Calibri"/>
              </a:rPr>
              <a:t>Уильяма Плейфэра «Коммерческий и политический Атлас» (1786 год )</a:t>
            </a:r>
            <a:endParaRPr b="1" sz="24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8" name="Google Shape;158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21472" y="1492250"/>
            <a:ext cx="7162800" cy="5000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80"/>
          <p:cNvSpPr txBox="1"/>
          <p:nvPr>
            <p:ph type="title"/>
          </p:nvPr>
        </p:nvSpPr>
        <p:spPr>
          <a:xfrm>
            <a:off x="399393" y="365126"/>
            <a:ext cx="10954407" cy="63335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ru-RU" sz="2200"/>
              <a:t>http://bintels.com/10-oshibok-v-ispolzovanii-sredstv-grafikov-i-diagramm</a:t>
            </a:r>
            <a:r>
              <a:rPr lang="ru-RU"/>
              <a:t>/</a:t>
            </a:r>
            <a:endParaRPr/>
          </a:p>
        </p:txBody>
      </p:sp>
      <p:pic>
        <p:nvPicPr>
          <p:cNvPr id="640" name="Google Shape;640;p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511026"/>
            <a:ext cx="5953125" cy="467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1" name="Google Shape;641;p8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96000" y="1511026"/>
            <a:ext cx="5572125" cy="4848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6" name="Google Shape;646;p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9133" y="1119844"/>
            <a:ext cx="5819775" cy="503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p8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78908" y="1175023"/>
            <a:ext cx="5819775" cy="5048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2" name="Google Shape;652;p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9100" y="1328737"/>
            <a:ext cx="5257800" cy="420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3" name="Google Shape;653;p8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59366" y="1654238"/>
            <a:ext cx="5660148" cy="3875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83"/>
          <p:cNvSpPr/>
          <p:nvPr/>
        </p:nvSpPr>
        <p:spPr>
          <a:xfrm>
            <a:off x="315310" y="1618592"/>
            <a:ext cx="5538952" cy="312157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ru-RU" sz="2400" u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Эффективная презентация данных </a:t>
            </a:r>
            <a:r>
              <a:rPr b="1" i="0" lang="ru-RU" sz="240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–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неотъемлемая часть </a:t>
            </a:r>
            <a:r>
              <a:rPr b="1" lang="ru-RU" sz="24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п</a:t>
            </a:r>
            <a:r>
              <a:rPr b="1" i="0" lang="ru-RU" sz="2400" u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роцесса  производства статистической </a:t>
            </a:r>
            <a:r>
              <a:rPr b="1" i="0" lang="ru-RU" sz="240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информации и </a:t>
            </a:r>
            <a:r>
              <a:rPr b="1" lang="ru-RU" sz="2400" u="none" strike="noStrike">
                <a:solidFill>
                  <a:srgbClr val="548135"/>
                </a:solidFill>
                <a:latin typeface="Calibri"/>
                <a:ea typeface="Calibri"/>
                <a:cs typeface="Calibri"/>
                <a:sym typeface="Calibri"/>
              </a:rPr>
              <a:t>экспертно-аналитической деятельности </a:t>
            </a:r>
            <a:r>
              <a:rPr b="1" i="0" lang="ru-RU" sz="240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на ее основе </a:t>
            </a:r>
            <a:endParaRPr b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9" name="Google Shape;659;p83"/>
          <p:cNvSpPr/>
          <p:nvPr/>
        </p:nvSpPr>
        <p:spPr>
          <a:xfrm>
            <a:off x="5602015" y="178676"/>
            <a:ext cx="5749158" cy="2890345"/>
          </a:xfrm>
          <a:prstGeom prst="flowChartPunchedTape">
            <a:avLst/>
          </a:prstGeom>
          <a:noFill/>
          <a:ln cap="flat" cmpd="sng" w="1905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80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Визуализация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80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включена в стадию </a:t>
            </a:r>
            <a:r>
              <a:rPr b="1" i="1" lang="ru-RU" sz="1800" u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"Распространение" </a:t>
            </a:r>
            <a:r>
              <a:rPr b="0" i="0" lang="ru-RU" sz="180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Типовой модели </a:t>
            </a:r>
            <a:r>
              <a:rPr b="1" i="1" lang="ru-RU" sz="1800" u="none" strike="noStrik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статистического бизнес-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ru-RU" sz="1800" u="none" strike="noStrik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процесса</a:t>
            </a:r>
            <a:r>
              <a:rPr b="0" i="0" lang="ru-RU" sz="180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которая разрабатывается Руководящей группой по статистическим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80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метаданным ЕЭК ООН/Евростата/ОЭСР.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0" name="Google Shape;660;p83"/>
          <p:cNvSpPr/>
          <p:nvPr/>
        </p:nvSpPr>
        <p:spPr>
          <a:xfrm>
            <a:off x="6484884" y="3331778"/>
            <a:ext cx="5297214" cy="3347545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https://statswiki.unece.org/display/GSBPM/GSBPM+v5.1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61" name="Google Shape;661;p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05600" y="2892604"/>
            <a:ext cx="4764306" cy="2498709"/>
          </a:xfrm>
          <a:prstGeom prst="rect">
            <a:avLst/>
          </a:prstGeom>
          <a:noFill/>
          <a:ln cap="flat" cmpd="sng" w="9525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6" name="Google Shape;666;p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13845"/>
            <a:ext cx="11866179" cy="6246429"/>
          </a:xfrm>
          <a:prstGeom prst="rect">
            <a:avLst/>
          </a:prstGeom>
          <a:noFill/>
          <a:ln>
            <a:noFill/>
          </a:ln>
        </p:spPr>
      </p:pic>
      <p:sp>
        <p:nvSpPr>
          <p:cNvPr id="667" name="Google Shape;667;p84"/>
          <p:cNvSpPr/>
          <p:nvPr/>
        </p:nvSpPr>
        <p:spPr>
          <a:xfrm>
            <a:off x="8366234" y="5076498"/>
            <a:ext cx="3289738" cy="1502978"/>
          </a:xfrm>
          <a:prstGeom prst="wedgeRectCallout">
            <a:avLst>
              <a:gd fmla="val -37235" name="adj1"/>
              <a:gd fmla="val -224506" name="adj2"/>
            </a:avLst>
          </a:prstGeom>
          <a:noFill/>
          <a:ln cap="flat" cmpd="sng" w="1905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</a:pPr>
            <a:r>
              <a:rPr lang="ru-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подготовка компонентов продукта (пояснительные комментарии, таблицы, </a:t>
            </a:r>
            <a:r>
              <a:rPr b="1" lang="ru-RU" sz="1800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графики, карты</a:t>
            </a:r>
            <a:r>
              <a:rPr lang="ru-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отчёты о качестве и т.д.)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8" name="Google Shape;668;p84"/>
          <p:cNvSpPr/>
          <p:nvPr/>
        </p:nvSpPr>
        <p:spPr>
          <a:xfrm>
            <a:off x="325821" y="178677"/>
            <a:ext cx="3689131" cy="35735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Модель GSBPM </a:t>
            </a:r>
            <a:endParaRPr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3" name="Google Shape;673;p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0400" y="325121"/>
            <a:ext cx="11013440" cy="5916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8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ru-RU"/>
              <a:t>Структура индивидуального проекта</a:t>
            </a:r>
            <a:endParaRPr/>
          </a:p>
        </p:txBody>
      </p:sp>
      <p:sp>
        <p:nvSpPr>
          <p:cNvPr id="679" name="Google Shape;679;p86"/>
          <p:cNvSpPr/>
          <p:nvPr/>
        </p:nvSpPr>
        <p:spPr>
          <a:xfrm>
            <a:off x="345440" y="1391920"/>
            <a:ext cx="11358880" cy="4775200"/>
          </a:xfrm>
          <a:prstGeom prst="rect">
            <a:avLst/>
          </a:prstGeom>
          <a:solidFill>
            <a:srgbClr val="DDEAF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Название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Цель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Задачи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Система показателей: результативные, факторные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Выполнение исследования с применением средств визуализации в R</a:t>
            </a:r>
            <a:endParaRPr b="1"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Заключение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ru-RU" sz="20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Для сдачи зачета загрузить презентацию по выполненному проекту в профиль студента на портале Ситуационного центра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9"/>
          <p:cNvSpPr txBox="1"/>
          <p:nvPr>
            <p:ph type="title"/>
          </p:nvPr>
        </p:nvSpPr>
        <p:spPr>
          <a:xfrm>
            <a:off x="360217" y="365125"/>
            <a:ext cx="11554691" cy="29989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b="1" lang="ru-RU" sz="1400">
                <a:latin typeface="Calibri"/>
                <a:ea typeface="Calibri"/>
                <a:cs typeface="Calibri"/>
                <a:sym typeface="Calibri"/>
              </a:rPr>
              <a:t>Диаграмма Шарля Жозефа Минара 1869 года вторжения наполеоновской Франции в Россию, ранний пример информационной графики</a:t>
            </a:r>
            <a:endParaRPr/>
          </a:p>
        </p:txBody>
      </p:sp>
      <p:pic>
        <p:nvPicPr>
          <p:cNvPr id="164" name="Google Shape;164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0108" y="887678"/>
            <a:ext cx="11831783" cy="56051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2021-09-09T17:33:41Z</dcterms:created>
  <dc:creator>user</dc:creator>
</cp:coreProperties>
</file>